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300" r:id="rId42"/>
    <p:sldId id="301" r:id="rId43"/>
    <p:sldId id="302" r:id="rId44"/>
    <p:sldId id="303" r:id="rId45"/>
    <p:sldId id="313" r:id="rId46"/>
  </p:sldIdLst>
  <p:sldSz cx="9144000" cy="5143500" type="screen16x9"/>
  <p:notesSz cx="6858000" cy="9144000"/>
  <p:embeddedFontLst>
    <p:embeddedFont>
      <p:font typeface="Verdana" pitchFamily="34" charset="0"/>
      <p:regular r:id="rId48"/>
      <p:bold r:id="rId49"/>
      <p:italic r:id="rId50"/>
      <p:boldItalic r:id="rId51"/>
    </p:embeddedFont>
    <p:embeddedFont>
      <p:font typeface="EB Garamond" charset="0"/>
      <p:regular r:id="rId52"/>
      <p:bold r:id="rId53"/>
      <p:italic r:id="rId54"/>
      <p:boldItalic r:id="rId55"/>
    </p:embeddedFont>
    <p:embeddedFont>
      <p:font typeface="Caveat"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8" d="100"/>
          <a:sy n="118" d="100"/>
        </p:scale>
        <p:origin x="-41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39f881f4e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39f881f4e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39f881f4e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39f881f4e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39f881f4e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39f881f4e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39f881f4e6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39f881f4e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39f881f4e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39f881f4e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39f881f4e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39f881f4e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39f881f4e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39f881f4e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9f881f4e6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9f881f4e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9f881f4e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39f881f4e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9f881f4e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9f881f4e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39e5c0ef07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39e5c0ef0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39f881f4e6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39f881f4e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39f881f4e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39f881f4e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39f881f4e6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39f881f4e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9f881f4e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39f881f4e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39f881f4e6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39f881f4e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9f881f4e6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39f881f4e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9f881f4e6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39f881f4e6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39f881f4e6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39f881f4e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39f881f4e6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39f881f4e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39f881f4e6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39f881f4e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39e5c0ef07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39e5c0ef07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9f881f4e6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9f881f4e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39f881f4e6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39f881f4e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39f881f4e6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39f881f4e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39f881f4e6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39f881f4e6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39f881f4e6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39f881f4e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9f881f4e6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39f881f4e6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39f881f4e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39f881f4e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39f881f4e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39f881f4e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39f881f4e6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39f881f4e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39f881f4e6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39f881f4e6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39f881f4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39f881f4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39f881f4e6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39f881f4e6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39f881f4e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39f881f4e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39f881f4e6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39f881f4e6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39f881f4e6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9f881f4e6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39f881f4e6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39f881f4e6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9f881f4e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9f881f4e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39f881f4e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39f881f4e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39f881f4e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39f881f4e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9f881f4e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39f881f4e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39f881f4e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39f881f4e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nalyticsindiamag.com/9-humanoid-robots-made-in-india/"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technoxian.com/techiela/top-humanoid-robots-made-in-india/" TargetMode="External"/><Relationship Id="rId5" Type="http://schemas.openxmlformats.org/officeDocument/2006/relationships/hyperlink" Target="https://roboticsindia.live/top-10-made-in-india-humanoid-robots-2022/" TargetMode="External"/><Relationship Id="rId4" Type="http://schemas.openxmlformats.org/officeDocument/2006/relationships/hyperlink" Target="https://aitechtrend.com/10-humanoid-robots-that-are-made-in-indi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139280" y="440238"/>
            <a:ext cx="6865450" cy="3031025"/>
          </a:xfrm>
          <a:prstGeom prst="rect">
            <a:avLst/>
          </a:prstGeom>
          <a:noFill/>
          <a:ln>
            <a:noFill/>
          </a:ln>
        </p:spPr>
      </p:pic>
      <p:sp>
        <p:nvSpPr>
          <p:cNvPr id="55" name="Google Shape;55;p13"/>
          <p:cNvSpPr txBox="1"/>
          <p:nvPr/>
        </p:nvSpPr>
        <p:spPr>
          <a:xfrm>
            <a:off x="215900" y="4145000"/>
            <a:ext cx="5609400" cy="8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Verdana"/>
                <a:ea typeface="Verdana"/>
                <a:cs typeface="Verdana"/>
                <a:sym typeface="Verdana"/>
              </a:rPr>
              <a:t>Team31,</a:t>
            </a:r>
            <a:endParaRPr sz="1200" b="1">
              <a:solidFill>
                <a:schemeClr val="dk1"/>
              </a:solidFill>
              <a:latin typeface="Verdana"/>
              <a:ea typeface="Verdana"/>
              <a:cs typeface="Verdana"/>
              <a:sym typeface="Verdana"/>
            </a:endParaRPr>
          </a:p>
          <a:p>
            <a:pPr marL="0" lvl="0" indent="0" algn="l" rtl="0">
              <a:spcBef>
                <a:spcPts val="0"/>
              </a:spcBef>
              <a:spcAft>
                <a:spcPts val="0"/>
              </a:spcAft>
              <a:buNone/>
            </a:pPr>
            <a:r>
              <a:rPr lang="en" sz="1200">
                <a:solidFill>
                  <a:schemeClr val="dk1"/>
                </a:solidFill>
                <a:latin typeface="Verdana"/>
                <a:ea typeface="Verdana"/>
                <a:cs typeface="Verdana"/>
                <a:sym typeface="Verdana"/>
              </a:rPr>
              <a:t>Department of Electronics and Communication Engineering, </a:t>
            </a:r>
            <a:endParaRPr sz="1200">
              <a:solidFill>
                <a:schemeClr val="dk1"/>
              </a:solidFill>
              <a:latin typeface="Verdana"/>
              <a:ea typeface="Verdana"/>
              <a:cs typeface="Verdana"/>
              <a:sym typeface="Verdana"/>
            </a:endParaRPr>
          </a:p>
          <a:p>
            <a:pPr marL="0" lvl="0" indent="0" algn="l" rtl="0">
              <a:spcBef>
                <a:spcPts val="0"/>
              </a:spcBef>
              <a:spcAft>
                <a:spcPts val="0"/>
              </a:spcAft>
              <a:buNone/>
            </a:pPr>
            <a:r>
              <a:rPr lang="en" sz="1200">
                <a:solidFill>
                  <a:schemeClr val="dk1"/>
                </a:solidFill>
                <a:latin typeface="Verdana"/>
                <a:ea typeface="Verdana"/>
                <a:cs typeface="Verdana"/>
                <a:sym typeface="Verdana"/>
              </a:rPr>
              <a:t>KIET Group of Institutions</a:t>
            </a:r>
            <a:endParaRPr sz="1200">
              <a:solidFill>
                <a:schemeClr val="dk1"/>
              </a:solidFill>
              <a:latin typeface="Verdana"/>
              <a:ea typeface="Verdana"/>
              <a:cs typeface="Verdana"/>
              <a:sym typeface="Verdana"/>
            </a:endParaRPr>
          </a:p>
        </p:txBody>
      </p:sp>
      <p:sp>
        <p:nvSpPr>
          <p:cNvPr id="56" name="Google Shape;56;p13"/>
          <p:cNvSpPr txBox="1"/>
          <p:nvPr/>
        </p:nvSpPr>
        <p:spPr>
          <a:xfrm flipH="1">
            <a:off x="7326650" y="4605800"/>
            <a:ext cx="164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smtClean="0">
                <a:solidFill>
                  <a:schemeClr val="dk1"/>
                </a:solidFill>
              </a:rPr>
              <a:t>10th </a:t>
            </a:r>
            <a:r>
              <a:rPr lang="en" sz="1200" b="1" dirty="0">
                <a:solidFill>
                  <a:schemeClr val="dk1"/>
                </a:solidFill>
              </a:rPr>
              <a:t>August, 2023</a:t>
            </a:r>
            <a:endParaRPr sz="1200" b="1">
              <a:solidFill>
                <a:schemeClr val="dk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52400" y="152400"/>
            <a:ext cx="6021651" cy="1526250"/>
          </a:xfrm>
          <a:prstGeom prst="rect">
            <a:avLst/>
          </a:prstGeom>
          <a:noFill/>
          <a:ln>
            <a:noFill/>
          </a:ln>
        </p:spPr>
      </p:pic>
      <p:pic>
        <p:nvPicPr>
          <p:cNvPr id="118" name="Google Shape;118;p22"/>
          <p:cNvPicPr preferRelativeResize="0"/>
          <p:nvPr/>
        </p:nvPicPr>
        <p:blipFill>
          <a:blip r:embed="rId4">
            <a:alphaModFix/>
          </a:blip>
          <a:stretch>
            <a:fillRect/>
          </a:stretch>
        </p:blipFill>
        <p:spPr>
          <a:xfrm>
            <a:off x="152400" y="1782925"/>
            <a:ext cx="3452150" cy="3101203"/>
          </a:xfrm>
          <a:prstGeom prst="rect">
            <a:avLst/>
          </a:prstGeom>
          <a:noFill/>
          <a:ln>
            <a:noFill/>
          </a:ln>
        </p:spPr>
      </p:pic>
      <p:pic>
        <p:nvPicPr>
          <p:cNvPr id="119" name="Google Shape;119;p22"/>
          <p:cNvPicPr preferRelativeResize="0"/>
          <p:nvPr/>
        </p:nvPicPr>
        <p:blipFill>
          <a:blip r:embed="rId5">
            <a:alphaModFix/>
          </a:blip>
          <a:stretch>
            <a:fillRect/>
          </a:stretch>
        </p:blipFill>
        <p:spPr>
          <a:xfrm>
            <a:off x="3681539" y="1782925"/>
            <a:ext cx="5196180" cy="27654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Robots in India</a:t>
            </a:r>
            <a:endParaRPr b="1"/>
          </a:p>
        </p:txBody>
      </p:sp>
      <p:sp>
        <p:nvSpPr>
          <p:cNvPr id="125" name="Google Shape;125;p23"/>
          <p:cNvSpPr txBox="1">
            <a:spLocks noGrp="1"/>
          </p:cNvSpPr>
          <p:nvPr>
            <p:ph type="body" idx="1"/>
          </p:nvPr>
        </p:nvSpPr>
        <p:spPr>
          <a:xfrm>
            <a:off x="311700" y="1152475"/>
            <a:ext cx="8520600" cy="3804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500"/>
              <a:t>There are various instances where India has tried gloriously to compete with these “robot superstars”. Some of them were made for international competitions such as RoboCup, while some of them were made using domestic items for a fanciful display.</a:t>
            </a:r>
            <a:endParaRPr sz="1500"/>
          </a:p>
          <a:p>
            <a:pPr marL="0" lvl="0" indent="0" algn="l" rtl="0">
              <a:spcBef>
                <a:spcPts val="1200"/>
              </a:spcBef>
              <a:spcAft>
                <a:spcPts val="0"/>
              </a:spcAft>
              <a:buNone/>
            </a:pPr>
            <a:r>
              <a:rPr lang="en" sz="1500"/>
              <a:t>According to a report by MarketsAndMarkets inc., the humanoid robot market is expected to register a CAGR of 63.5% between 2022 and 2027. India has been ahead in the robotics race, making it to the top 15 list of the highest number of recorded robots installations in 2020. </a:t>
            </a:r>
            <a:endParaRPr sz="1500"/>
          </a:p>
          <a:p>
            <a:pPr marL="0" lvl="0" indent="0" algn="l" rtl="0">
              <a:spcBef>
                <a:spcPts val="1200"/>
              </a:spcBef>
              <a:spcAft>
                <a:spcPts val="0"/>
              </a:spcAft>
              <a:buNone/>
            </a:pPr>
            <a:r>
              <a:rPr lang="en" sz="1500"/>
              <a:t>Unfortunately, none of Indian robot is completely Humanoid with atleast proper human-like hand gestures.</a:t>
            </a:r>
            <a:endParaRPr sz="1500"/>
          </a:p>
          <a:p>
            <a:pPr marL="0" lvl="0" indent="0" algn="l" rtl="0">
              <a:spcBef>
                <a:spcPts val="1200"/>
              </a:spcBef>
              <a:spcAft>
                <a:spcPts val="0"/>
              </a:spcAft>
              <a:buNone/>
            </a:pPr>
            <a:r>
              <a:rPr lang="en" sz="1500"/>
              <a:t>Further, we shall see the All the humanoid robots made in India. (</a:t>
            </a:r>
            <a:r>
              <a:rPr lang="en" sz="1500" i="1"/>
              <a:t>references attached</a:t>
            </a:r>
            <a:r>
              <a:rPr lang="en" sz="1500"/>
              <a:t>)</a:t>
            </a:r>
            <a:endParaRPr sz="1500"/>
          </a:p>
          <a:p>
            <a:pPr marL="457200" lvl="0" indent="-323850" algn="l" rtl="0">
              <a:spcBef>
                <a:spcPts val="1200"/>
              </a:spcBef>
              <a:spcAft>
                <a:spcPts val="0"/>
              </a:spcAft>
              <a:buSzPts val="1500"/>
              <a:buChar char="●"/>
            </a:pPr>
            <a:r>
              <a:rPr lang="en" sz="1500" i="1" u="sng">
                <a:solidFill>
                  <a:schemeClr val="hlink"/>
                </a:solidFill>
                <a:hlinkClick r:id="rId3"/>
              </a:rPr>
              <a:t>https://analyticsindiamag.com/9-humanoid-robots-made-in-india/</a:t>
            </a:r>
            <a:endParaRPr sz="1500" i="1"/>
          </a:p>
          <a:p>
            <a:pPr marL="457200" lvl="0" indent="-323850" algn="l" rtl="0">
              <a:spcBef>
                <a:spcPts val="0"/>
              </a:spcBef>
              <a:spcAft>
                <a:spcPts val="0"/>
              </a:spcAft>
              <a:buSzPts val="1500"/>
              <a:buChar char="●"/>
            </a:pPr>
            <a:r>
              <a:rPr lang="en" sz="1500" i="1" u="sng">
                <a:solidFill>
                  <a:schemeClr val="hlink"/>
                </a:solidFill>
                <a:hlinkClick r:id="rId4"/>
              </a:rPr>
              <a:t>https://aitechtrend.com/10-humanoid-robots-that-are-made-in-india/</a:t>
            </a:r>
            <a:endParaRPr sz="1500" i="1"/>
          </a:p>
          <a:p>
            <a:pPr marL="457200" lvl="0" indent="-323850" algn="l" rtl="0">
              <a:spcBef>
                <a:spcPts val="0"/>
              </a:spcBef>
              <a:spcAft>
                <a:spcPts val="0"/>
              </a:spcAft>
              <a:buSzPts val="1500"/>
              <a:buChar char="●"/>
            </a:pPr>
            <a:r>
              <a:rPr lang="en" sz="1500" i="1" u="sng">
                <a:solidFill>
                  <a:schemeClr val="hlink"/>
                </a:solidFill>
                <a:hlinkClick r:id="rId5"/>
              </a:rPr>
              <a:t>https://roboticsindia.live/top-10-made-in-india-humanoid-robots-2022/</a:t>
            </a:r>
            <a:endParaRPr sz="1500" i="1"/>
          </a:p>
          <a:p>
            <a:pPr marL="457200" lvl="0" indent="-323850" algn="l" rtl="0">
              <a:spcBef>
                <a:spcPts val="0"/>
              </a:spcBef>
              <a:spcAft>
                <a:spcPts val="0"/>
              </a:spcAft>
              <a:buSzPts val="1500"/>
              <a:buChar char="●"/>
            </a:pPr>
            <a:r>
              <a:rPr lang="en" sz="1500" i="1" u="sng">
                <a:solidFill>
                  <a:schemeClr val="hlink"/>
                </a:solidFill>
                <a:hlinkClick r:id="rId6"/>
              </a:rPr>
              <a:t>https://www.technoxian.com/techiela/top-humanoid-robots-made-in-india/</a:t>
            </a:r>
            <a:endParaRPr sz="1500" i="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b="1"/>
              <a:t>Manav</a:t>
            </a:r>
            <a:endParaRPr b="1"/>
          </a:p>
        </p:txBody>
      </p:sp>
      <p:sp>
        <p:nvSpPr>
          <p:cNvPr id="131" name="Google Shape;131;p24"/>
          <p:cNvSpPr txBox="1">
            <a:spLocks noGrp="1"/>
          </p:cNvSpPr>
          <p:nvPr>
            <p:ph type="body" idx="1"/>
          </p:nvPr>
        </p:nvSpPr>
        <p:spPr>
          <a:xfrm>
            <a:off x="311700" y="1152475"/>
            <a:ext cx="4156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chemeClr val="dk1"/>
                </a:solidFill>
                <a:highlight>
                  <a:srgbClr val="FFFFFF"/>
                </a:highlight>
                <a:latin typeface="EB Garamond"/>
                <a:ea typeface="EB Garamond"/>
                <a:cs typeface="EB Garamond"/>
                <a:sym typeface="EB Garamond"/>
              </a:rPr>
              <a:t>Manav, India’s first 3D printed humanoid robot, was first unveiled at </a:t>
            </a:r>
            <a:r>
              <a:rPr lang="en" sz="1700" b="1">
                <a:solidFill>
                  <a:schemeClr val="dk1"/>
                </a:solidFill>
                <a:highlight>
                  <a:srgbClr val="FFFFFF"/>
                </a:highlight>
                <a:latin typeface="EB Garamond"/>
                <a:ea typeface="EB Garamond"/>
                <a:cs typeface="EB Garamond"/>
                <a:sym typeface="EB Garamond"/>
              </a:rPr>
              <a:t>IIT Bombay </a:t>
            </a:r>
            <a:r>
              <a:rPr lang="en" sz="1700">
                <a:solidFill>
                  <a:schemeClr val="dk1"/>
                </a:solidFill>
                <a:highlight>
                  <a:srgbClr val="FFFFFF"/>
                </a:highlight>
                <a:latin typeface="EB Garamond"/>
                <a:ea typeface="EB Garamond"/>
                <a:cs typeface="EB Garamond"/>
                <a:sym typeface="EB Garamond"/>
              </a:rPr>
              <a:t>Tech Fest. About </a:t>
            </a:r>
            <a:r>
              <a:rPr lang="en" sz="1700" b="1">
                <a:solidFill>
                  <a:schemeClr val="dk1"/>
                </a:solidFill>
                <a:highlight>
                  <a:srgbClr val="FFFFFF"/>
                </a:highlight>
                <a:latin typeface="EB Garamond"/>
                <a:ea typeface="EB Garamond"/>
                <a:cs typeface="EB Garamond"/>
                <a:sym typeface="EB Garamond"/>
              </a:rPr>
              <a:t>two feet tall</a:t>
            </a:r>
            <a:r>
              <a:rPr lang="en" sz="1700">
                <a:solidFill>
                  <a:schemeClr val="dk1"/>
                </a:solidFill>
                <a:highlight>
                  <a:srgbClr val="FFFFFF"/>
                </a:highlight>
                <a:latin typeface="EB Garamond"/>
                <a:ea typeface="EB Garamond"/>
                <a:cs typeface="EB Garamond"/>
                <a:sym typeface="EB Garamond"/>
              </a:rPr>
              <a:t>, the robot is able to perform tasks such as walking, talking and dancing by listening to voice commands. </a:t>
            </a:r>
            <a:endParaRPr sz="17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700">
                <a:solidFill>
                  <a:schemeClr val="dk1"/>
                </a:solidFill>
                <a:highlight>
                  <a:srgbClr val="FFFFFF"/>
                </a:highlight>
                <a:latin typeface="EB Garamond"/>
                <a:ea typeface="EB Garamond"/>
                <a:cs typeface="EB Garamond"/>
                <a:sym typeface="EB Garamond"/>
              </a:rPr>
              <a:t>It was built with an open source code so that it can be trained in real-time to learn and respond, similar to a human child. </a:t>
            </a:r>
            <a:endParaRPr sz="1900"/>
          </a:p>
        </p:txBody>
      </p:sp>
      <p:pic>
        <p:nvPicPr>
          <p:cNvPr id="132" name="Google Shape;132;p24"/>
          <p:cNvPicPr preferRelativeResize="0"/>
          <p:nvPr/>
        </p:nvPicPr>
        <p:blipFill rotWithShape="1">
          <a:blip r:embed="rId3">
            <a:alphaModFix/>
          </a:blip>
          <a:srcRect l="22928"/>
          <a:stretch/>
        </p:blipFill>
        <p:spPr>
          <a:xfrm>
            <a:off x="4572000" y="1170125"/>
            <a:ext cx="4260300" cy="32255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2. IRA</a:t>
            </a:r>
            <a:endParaRPr b="1"/>
          </a:p>
        </p:txBody>
      </p:sp>
      <p:sp>
        <p:nvSpPr>
          <p:cNvPr id="138" name="Google Shape;138;p25"/>
          <p:cNvSpPr txBox="1">
            <a:spLocks noGrp="1"/>
          </p:cNvSpPr>
          <p:nvPr>
            <p:ph type="body" idx="1"/>
          </p:nvPr>
        </p:nvSpPr>
        <p:spPr>
          <a:xfrm>
            <a:off x="4453200" y="1311175"/>
            <a:ext cx="4051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IRA, launched by HDFC Bank Ltd, was placed near the welcome desk at a branch in Mumbai. The first phase of the project involved the robot greeting customers entering the bank, and showing them a list of the services offered by the bank. </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Customers could select an option and the robot would guide them to the relevant counters in the branch. </a:t>
            </a:r>
            <a:endParaRPr/>
          </a:p>
        </p:txBody>
      </p:sp>
      <p:pic>
        <p:nvPicPr>
          <p:cNvPr id="139" name="Google Shape;139;p25"/>
          <p:cNvPicPr preferRelativeResize="0"/>
          <p:nvPr/>
        </p:nvPicPr>
        <p:blipFill rotWithShape="1">
          <a:blip r:embed="rId3">
            <a:alphaModFix/>
          </a:blip>
          <a:srcRect l="17910" r="14935"/>
          <a:stretch/>
        </p:blipFill>
        <p:spPr>
          <a:xfrm>
            <a:off x="233200" y="1311175"/>
            <a:ext cx="3978900" cy="33329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3. Mitra</a:t>
            </a:r>
            <a:endParaRPr b="1"/>
          </a:p>
        </p:txBody>
      </p:sp>
      <p:sp>
        <p:nvSpPr>
          <p:cNvPr id="145" name="Google Shape;145;p26"/>
          <p:cNvSpPr txBox="1">
            <a:spLocks noGrp="1"/>
          </p:cNvSpPr>
          <p:nvPr>
            <p:ph type="body" idx="1"/>
          </p:nvPr>
        </p:nvSpPr>
        <p:spPr>
          <a:xfrm>
            <a:off x="4453200" y="1311175"/>
            <a:ext cx="40512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Mitra, a customer-service robot, was developed by Bangalore-based Invento Robotics.</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0"/>
              </a:spcAft>
              <a:buNone/>
            </a:pPr>
            <a:r>
              <a:rPr lang="en" sz="1600">
                <a:solidFill>
                  <a:schemeClr val="dk1"/>
                </a:solidFill>
                <a:highlight>
                  <a:srgbClr val="FFFFFF"/>
                </a:highlight>
                <a:latin typeface="EB Garamond"/>
                <a:ea typeface="EB Garamond"/>
                <a:cs typeface="EB Garamond"/>
                <a:sym typeface="EB Garamond"/>
              </a:rPr>
              <a:t>It is famously known for </a:t>
            </a:r>
            <a:r>
              <a:rPr lang="en" sz="1600" b="1">
                <a:solidFill>
                  <a:schemeClr val="dk1"/>
                </a:solidFill>
                <a:highlight>
                  <a:srgbClr val="FFFFFF"/>
                </a:highlight>
                <a:latin typeface="EB Garamond"/>
                <a:ea typeface="EB Garamond"/>
                <a:cs typeface="EB Garamond"/>
                <a:sym typeface="EB Garamond"/>
              </a:rPr>
              <a:t>greeting Ivanka Trump and Prime Minister Narendra Modi at the GES 2017 summit</a:t>
            </a:r>
            <a:r>
              <a:rPr lang="en" sz="1600">
                <a:solidFill>
                  <a:schemeClr val="dk1"/>
                </a:solidFill>
                <a:highlight>
                  <a:srgbClr val="FFFFFF"/>
                </a:highlight>
                <a:latin typeface="EB Garamond"/>
                <a:ea typeface="EB Garamond"/>
                <a:cs typeface="EB Garamond"/>
                <a:sym typeface="EB Garamond"/>
              </a:rPr>
              <a:t>, and declaring the event open.  </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The robot rose to prominence during the Covid-19 pandemic, where it was deployed in hospitals as a point of contact between patients and their loved ones. Patients could connect with them through a screen attached to its chest.</a:t>
            </a:r>
            <a:endParaRPr sz="1600">
              <a:solidFill>
                <a:schemeClr val="dk1"/>
              </a:solidFill>
              <a:highlight>
                <a:srgbClr val="FFFFFF"/>
              </a:highlight>
              <a:latin typeface="EB Garamond"/>
              <a:ea typeface="EB Garamond"/>
              <a:cs typeface="EB Garamond"/>
              <a:sym typeface="EB Garamond"/>
            </a:endParaRPr>
          </a:p>
        </p:txBody>
      </p:sp>
      <p:pic>
        <p:nvPicPr>
          <p:cNvPr id="146" name="Google Shape;146;p26"/>
          <p:cNvPicPr preferRelativeResize="0"/>
          <p:nvPr/>
        </p:nvPicPr>
        <p:blipFill>
          <a:blip r:embed="rId3">
            <a:alphaModFix/>
          </a:blip>
          <a:stretch>
            <a:fillRect/>
          </a:stretch>
        </p:blipFill>
        <p:spPr>
          <a:xfrm>
            <a:off x="242075" y="1170125"/>
            <a:ext cx="4051200" cy="3764249"/>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4. RADA</a:t>
            </a:r>
            <a:endParaRPr b="1"/>
          </a:p>
        </p:txBody>
      </p:sp>
      <p:sp>
        <p:nvSpPr>
          <p:cNvPr id="152" name="Google Shape;152;p27"/>
          <p:cNvSpPr txBox="1">
            <a:spLocks noGrp="1"/>
          </p:cNvSpPr>
          <p:nvPr>
            <p:ph type="body" idx="1"/>
          </p:nvPr>
        </p:nvSpPr>
        <p:spPr>
          <a:xfrm>
            <a:off x="4453200" y="1311175"/>
            <a:ext cx="4051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Built on a </a:t>
            </a:r>
            <a:r>
              <a:rPr lang="en" sz="1600" b="1">
                <a:solidFill>
                  <a:schemeClr val="dk1"/>
                </a:solidFill>
                <a:highlight>
                  <a:srgbClr val="FFFFFF"/>
                </a:highlight>
                <a:latin typeface="EB Garamond"/>
                <a:ea typeface="EB Garamond"/>
                <a:cs typeface="EB Garamond"/>
                <a:sym typeface="EB Garamond"/>
              </a:rPr>
              <a:t>four-wheel chassis with 360-degrees rotation</a:t>
            </a:r>
            <a:r>
              <a:rPr lang="en" sz="1600">
                <a:solidFill>
                  <a:schemeClr val="dk1"/>
                </a:solidFill>
                <a:highlight>
                  <a:srgbClr val="FFFFFF"/>
                </a:highlight>
                <a:latin typeface="EB Garamond"/>
                <a:ea typeface="EB Garamond"/>
                <a:cs typeface="EB Garamond"/>
                <a:sym typeface="EB Garamond"/>
              </a:rPr>
              <a:t>, RADA is a customer-assistance robot for</a:t>
            </a:r>
            <a:r>
              <a:rPr lang="en" sz="1600" b="1">
                <a:solidFill>
                  <a:schemeClr val="dk1"/>
                </a:solidFill>
                <a:highlight>
                  <a:srgbClr val="FFFFFF"/>
                </a:highlight>
                <a:latin typeface="EB Garamond"/>
                <a:ea typeface="EB Garamond"/>
                <a:cs typeface="EB Garamond"/>
                <a:sym typeface="EB Garamond"/>
              </a:rPr>
              <a:t> Vistara Airlines</a:t>
            </a:r>
            <a:r>
              <a:rPr lang="en" sz="1600">
                <a:solidFill>
                  <a:schemeClr val="dk1"/>
                </a:solidFill>
                <a:highlight>
                  <a:srgbClr val="FFFFFF"/>
                </a:highlight>
                <a:latin typeface="EB Garamond"/>
                <a:ea typeface="EB Garamond"/>
                <a:cs typeface="EB Garamond"/>
                <a:sym typeface="EB Garamond"/>
              </a:rPr>
              <a:t>, deployed at the </a:t>
            </a:r>
            <a:r>
              <a:rPr lang="en" sz="1600" b="1">
                <a:solidFill>
                  <a:schemeClr val="dk1"/>
                </a:solidFill>
                <a:highlight>
                  <a:srgbClr val="FFFFFF"/>
                </a:highlight>
                <a:latin typeface="EB Garamond"/>
                <a:ea typeface="EB Garamond"/>
                <a:cs typeface="EB Garamond"/>
                <a:sym typeface="EB Garamond"/>
              </a:rPr>
              <a:t>Indira Gandhi International airport, Delhi</a:t>
            </a:r>
            <a:r>
              <a:rPr lang="en" sz="1600">
                <a:solidFill>
                  <a:schemeClr val="dk1"/>
                </a:solidFill>
                <a:highlight>
                  <a:srgbClr val="FFFFFF"/>
                </a:highlight>
                <a:latin typeface="EB Garamond"/>
                <a:ea typeface="EB Garamond"/>
                <a:cs typeface="EB Garamond"/>
                <a:sym typeface="EB Garamond"/>
              </a:rPr>
              <a:t>. </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The robot was designed to serve Vistara’s customers by responding to their queries, and providing several entertainment options like games, songs, and videos. </a:t>
            </a:r>
            <a:endParaRPr sz="1600">
              <a:solidFill>
                <a:schemeClr val="dk1"/>
              </a:solidFill>
              <a:highlight>
                <a:srgbClr val="FFFFFF"/>
              </a:highlight>
              <a:latin typeface="EB Garamond"/>
              <a:ea typeface="EB Garamond"/>
              <a:cs typeface="EB Garamond"/>
              <a:sym typeface="EB Garamond"/>
            </a:endParaRPr>
          </a:p>
        </p:txBody>
      </p:sp>
      <p:pic>
        <p:nvPicPr>
          <p:cNvPr id="153" name="Google Shape;153;p27"/>
          <p:cNvPicPr preferRelativeResize="0"/>
          <p:nvPr/>
        </p:nvPicPr>
        <p:blipFill>
          <a:blip r:embed="rId3">
            <a:alphaModFix/>
          </a:blip>
          <a:stretch>
            <a:fillRect/>
          </a:stretch>
        </p:blipFill>
        <p:spPr>
          <a:xfrm>
            <a:off x="152400" y="1170125"/>
            <a:ext cx="4148400" cy="353353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5. RoboCop</a:t>
            </a:r>
            <a:endParaRPr b="1"/>
          </a:p>
        </p:txBody>
      </p:sp>
      <p:sp>
        <p:nvSpPr>
          <p:cNvPr id="159" name="Google Shape;159;p28"/>
          <p:cNvSpPr txBox="1">
            <a:spLocks noGrp="1"/>
          </p:cNvSpPr>
          <p:nvPr>
            <p:ph type="body" idx="1"/>
          </p:nvPr>
        </p:nvSpPr>
        <p:spPr>
          <a:xfrm>
            <a:off x="4781100" y="1418250"/>
            <a:ext cx="40512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RoboCop is a </a:t>
            </a:r>
            <a:r>
              <a:rPr lang="en" sz="1600" b="1">
                <a:solidFill>
                  <a:schemeClr val="dk1"/>
                </a:solidFill>
                <a:highlight>
                  <a:srgbClr val="FFFFFF"/>
                </a:highlight>
                <a:latin typeface="EB Garamond"/>
                <a:ea typeface="EB Garamond"/>
                <a:cs typeface="EB Garamond"/>
                <a:sym typeface="EB Garamond"/>
              </a:rPr>
              <a:t>Sub Inspector (SI)-ranked robot</a:t>
            </a:r>
            <a:r>
              <a:rPr lang="en" sz="1600">
                <a:solidFill>
                  <a:schemeClr val="dk1"/>
                </a:solidFill>
                <a:highlight>
                  <a:srgbClr val="FFFFFF"/>
                </a:highlight>
                <a:latin typeface="EB Garamond"/>
                <a:ea typeface="EB Garamond"/>
                <a:cs typeface="EB Garamond"/>
                <a:sym typeface="EB Garamond"/>
              </a:rPr>
              <a:t>, stationed at the </a:t>
            </a:r>
            <a:r>
              <a:rPr lang="en" sz="1600" b="1">
                <a:solidFill>
                  <a:schemeClr val="dk1"/>
                </a:solidFill>
                <a:highlight>
                  <a:srgbClr val="FFFFFF"/>
                </a:highlight>
                <a:latin typeface="EB Garamond"/>
                <a:ea typeface="EB Garamond"/>
                <a:cs typeface="EB Garamond"/>
                <a:sym typeface="EB Garamond"/>
              </a:rPr>
              <a:t>Kerala police headquarters, in Thiruvananthapuram</a:t>
            </a:r>
            <a:r>
              <a:rPr lang="en" sz="1600">
                <a:solidFill>
                  <a:schemeClr val="dk1"/>
                </a:solidFill>
                <a:highlight>
                  <a:srgbClr val="FFFFFF"/>
                </a:highlight>
                <a:latin typeface="EB Garamond"/>
                <a:ea typeface="EB Garamond"/>
                <a:cs typeface="EB Garamond"/>
                <a:sym typeface="EB Garamond"/>
              </a:rPr>
              <a:t>. The robot was tasked with managing the front office at the headquarters. </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The visitors could directly interact with the KP-robot, receive directions on where they need to head, as and when necessary. RoboCop was also able to perform certain additional features such as fixing meetings, issuing identity cards, or opening new files based on the concerns of the public.</a:t>
            </a:r>
            <a:endParaRPr sz="1600">
              <a:solidFill>
                <a:schemeClr val="dk1"/>
              </a:solidFill>
              <a:highlight>
                <a:srgbClr val="FFFFFF"/>
              </a:highlight>
              <a:latin typeface="EB Garamond"/>
              <a:ea typeface="EB Garamond"/>
              <a:cs typeface="EB Garamond"/>
              <a:sym typeface="EB Garamond"/>
            </a:endParaRPr>
          </a:p>
        </p:txBody>
      </p:sp>
      <p:pic>
        <p:nvPicPr>
          <p:cNvPr id="160" name="Google Shape;160;p28"/>
          <p:cNvPicPr preferRelativeResize="0"/>
          <p:nvPr/>
        </p:nvPicPr>
        <p:blipFill>
          <a:blip r:embed="rId3">
            <a:alphaModFix/>
          </a:blip>
          <a:stretch>
            <a:fillRect/>
          </a:stretch>
        </p:blipFill>
        <p:spPr>
          <a:xfrm>
            <a:off x="152400" y="1418250"/>
            <a:ext cx="4550375" cy="33187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6. Indro</a:t>
            </a:r>
            <a:endParaRPr b="1"/>
          </a:p>
        </p:txBody>
      </p:sp>
      <p:sp>
        <p:nvSpPr>
          <p:cNvPr id="166" name="Google Shape;166;p29"/>
          <p:cNvSpPr txBox="1">
            <a:spLocks noGrp="1"/>
          </p:cNvSpPr>
          <p:nvPr>
            <p:ph type="body" idx="1"/>
          </p:nvPr>
        </p:nvSpPr>
        <p:spPr>
          <a:xfrm>
            <a:off x="4781100" y="1418250"/>
            <a:ext cx="40512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INDRO is the </a:t>
            </a:r>
            <a:r>
              <a:rPr lang="en" sz="1600" b="1">
                <a:solidFill>
                  <a:schemeClr val="dk1"/>
                </a:solidFill>
                <a:highlight>
                  <a:srgbClr val="FFFFFF"/>
                </a:highlight>
                <a:latin typeface="EB Garamond"/>
                <a:ea typeface="EB Garamond"/>
                <a:cs typeface="EB Garamond"/>
                <a:sym typeface="EB Garamond"/>
              </a:rPr>
              <a:t>tallest humanoid robot</a:t>
            </a:r>
            <a:r>
              <a:rPr lang="en" sz="1600">
                <a:solidFill>
                  <a:schemeClr val="dk1"/>
                </a:solidFill>
                <a:highlight>
                  <a:srgbClr val="FFFFFF"/>
                </a:highlight>
                <a:latin typeface="EB Garamond"/>
                <a:ea typeface="EB Garamond"/>
                <a:cs typeface="EB Garamond"/>
                <a:sym typeface="EB Garamond"/>
              </a:rPr>
              <a:t> made in India. Created by Santosh Hulawale, it was built with low-cost materials inside a house, and can be used for household chores, entertainment and education-related activities. </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The robot can carry up to </a:t>
            </a:r>
            <a:r>
              <a:rPr lang="en" sz="1600" b="1">
                <a:solidFill>
                  <a:schemeClr val="dk1"/>
                </a:solidFill>
                <a:highlight>
                  <a:srgbClr val="FFFFFF"/>
                </a:highlight>
                <a:latin typeface="EB Garamond"/>
                <a:ea typeface="EB Garamond"/>
                <a:cs typeface="EB Garamond"/>
                <a:sym typeface="EB Garamond"/>
              </a:rPr>
              <a:t>150 kg of payload on the platform placed below its knees.</a:t>
            </a:r>
            <a:r>
              <a:rPr lang="en" sz="1600">
                <a:solidFill>
                  <a:schemeClr val="dk1"/>
                </a:solidFill>
                <a:highlight>
                  <a:srgbClr val="FFFFFF"/>
                </a:highlight>
                <a:latin typeface="EB Garamond"/>
                <a:ea typeface="EB Garamond"/>
                <a:cs typeface="EB Garamond"/>
                <a:sym typeface="EB Garamond"/>
              </a:rPr>
              <a:t> It is also capable of lifting up to 2 kilos of weight with its hands and has the ability to perform all ‘human-like’ actions. INDRO is open source, allowing its users to program the bot according to their requirements. </a:t>
            </a:r>
            <a:endParaRPr sz="1600">
              <a:solidFill>
                <a:schemeClr val="dk1"/>
              </a:solidFill>
              <a:highlight>
                <a:srgbClr val="FFFFFF"/>
              </a:highlight>
              <a:latin typeface="EB Garamond"/>
              <a:ea typeface="EB Garamond"/>
              <a:cs typeface="EB Garamond"/>
              <a:sym typeface="EB Garamond"/>
            </a:endParaRPr>
          </a:p>
        </p:txBody>
      </p:sp>
      <p:pic>
        <p:nvPicPr>
          <p:cNvPr id="167" name="Google Shape;167;p29"/>
          <p:cNvPicPr preferRelativeResize="0"/>
          <p:nvPr/>
        </p:nvPicPr>
        <p:blipFill>
          <a:blip r:embed="rId3">
            <a:alphaModFix/>
          </a:blip>
          <a:stretch>
            <a:fillRect/>
          </a:stretch>
        </p:blipFill>
        <p:spPr>
          <a:xfrm>
            <a:off x="311700" y="1485151"/>
            <a:ext cx="4092400" cy="34598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7. Kempa</a:t>
            </a:r>
            <a:endParaRPr b="1"/>
          </a:p>
        </p:txBody>
      </p:sp>
      <p:sp>
        <p:nvSpPr>
          <p:cNvPr id="173" name="Google Shape;173;p30"/>
          <p:cNvSpPr txBox="1">
            <a:spLocks noGrp="1"/>
          </p:cNvSpPr>
          <p:nvPr>
            <p:ph type="body" idx="1"/>
          </p:nvPr>
        </p:nvSpPr>
        <p:spPr>
          <a:xfrm>
            <a:off x="5154975" y="1360650"/>
            <a:ext cx="3496200" cy="3704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chemeClr val="dk1"/>
                </a:solidFill>
                <a:highlight>
                  <a:srgbClr val="FFFFFF"/>
                </a:highlight>
                <a:latin typeface="EB Garamond"/>
                <a:ea typeface="EB Garamond"/>
                <a:cs typeface="EB Garamond"/>
                <a:sym typeface="EB Garamond"/>
              </a:rPr>
              <a:t>KEMPA, also a customer-assistance robot, was built by Bangalore-based Sirena Technologies. The bot, which was deployed at the </a:t>
            </a:r>
            <a:r>
              <a:rPr lang="en" sz="1600" b="1">
                <a:solidFill>
                  <a:schemeClr val="dk1"/>
                </a:solidFill>
                <a:highlight>
                  <a:srgbClr val="FFFFFF"/>
                </a:highlight>
                <a:latin typeface="EB Garamond"/>
                <a:ea typeface="EB Garamond"/>
                <a:cs typeface="EB Garamond"/>
                <a:sym typeface="EB Garamond"/>
              </a:rPr>
              <a:t>Kempegowda International Airport</a:t>
            </a:r>
            <a:r>
              <a:rPr lang="en" sz="1600">
                <a:solidFill>
                  <a:schemeClr val="dk1"/>
                </a:solidFill>
                <a:highlight>
                  <a:srgbClr val="FFFFFF"/>
                </a:highlight>
                <a:latin typeface="EB Garamond"/>
                <a:ea typeface="EB Garamond"/>
                <a:cs typeface="EB Garamond"/>
                <a:sym typeface="EB Garamond"/>
              </a:rPr>
              <a:t>,</a:t>
            </a:r>
            <a:r>
              <a:rPr lang="en" sz="1600" b="1">
                <a:solidFill>
                  <a:schemeClr val="dk1"/>
                </a:solidFill>
                <a:highlight>
                  <a:srgbClr val="FFFFFF"/>
                </a:highlight>
                <a:latin typeface="EB Garamond"/>
                <a:ea typeface="EB Garamond"/>
                <a:cs typeface="EB Garamond"/>
                <a:sym typeface="EB Garamond"/>
              </a:rPr>
              <a:t> </a:t>
            </a:r>
            <a:r>
              <a:rPr lang="en" sz="1600">
                <a:solidFill>
                  <a:schemeClr val="dk1"/>
                </a:solidFill>
                <a:highlight>
                  <a:srgbClr val="FFFFFF"/>
                </a:highlight>
                <a:latin typeface="EB Garamond"/>
                <a:ea typeface="EB Garamond"/>
                <a:cs typeface="EB Garamond"/>
                <a:sym typeface="EB Garamond"/>
              </a:rPr>
              <a:t>would help passengers with their flight-related queries, like providing information about flights, check-in details, scanning luggage, and handing out boarding passes. </a:t>
            </a:r>
            <a:endParaRPr sz="1600">
              <a:solidFill>
                <a:schemeClr val="dk1"/>
              </a:solidFill>
              <a:highlight>
                <a:srgbClr val="FFFFFF"/>
              </a:highlight>
              <a:latin typeface="EB Garamond"/>
              <a:ea typeface="EB Garamond"/>
              <a:cs typeface="EB Garamond"/>
              <a:sym typeface="EB Garamond"/>
            </a:endParaRPr>
          </a:p>
        </p:txBody>
      </p:sp>
      <p:pic>
        <p:nvPicPr>
          <p:cNvPr id="174" name="Google Shape;174;p30"/>
          <p:cNvPicPr preferRelativeResize="0"/>
          <p:nvPr/>
        </p:nvPicPr>
        <p:blipFill rotWithShape="1">
          <a:blip r:embed="rId3">
            <a:alphaModFix/>
          </a:blip>
          <a:srcRect l="4097" r="4235"/>
          <a:stretch/>
        </p:blipFill>
        <p:spPr>
          <a:xfrm>
            <a:off x="173675" y="1360638"/>
            <a:ext cx="4752249" cy="32431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8. AcYut</a:t>
            </a:r>
            <a:endParaRPr b="1"/>
          </a:p>
        </p:txBody>
      </p:sp>
      <p:sp>
        <p:nvSpPr>
          <p:cNvPr id="180" name="Google Shape;180;p31"/>
          <p:cNvSpPr txBox="1">
            <a:spLocks noGrp="1"/>
          </p:cNvSpPr>
          <p:nvPr>
            <p:ph type="body" idx="1"/>
          </p:nvPr>
        </p:nvSpPr>
        <p:spPr>
          <a:xfrm>
            <a:off x="5145425" y="1360650"/>
            <a:ext cx="3496200" cy="37047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AcYut, known to be India’s first indigenous robot, was developed by </a:t>
            </a:r>
            <a:r>
              <a:rPr lang="en" sz="1600" b="1">
                <a:solidFill>
                  <a:schemeClr val="dk1"/>
                </a:solidFill>
                <a:highlight>
                  <a:srgbClr val="FFFFFF"/>
                </a:highlight>
                <a:latin typeface="EB Garamond"/>
                <a:ea typeface="EB Garamond"/>
                <a:cs typeface="EB Garamond"/>
                <a:sym typeface="EB Garamond"/>
              </a:rPr>
              <a:t>undergraduate students at the Birla Institute of Technology and Science (BITS), Pilani, India.</a:t>
            </a:r>
            <a:r>
              <a:rPr lang="en" sz="1600">
                <a:solidFill>
                  <a:schemeClr val="dk1"/>
                </a:solidFill>
                <a:highlight>
                  <a:srgbClr val="FFFFFF"/>
                </a:highlight>
                <a:latin typeface="EB Garamond"/>
                <a:ea typeface="EB Garamond"/>
                <a:cs typeface="EB Garamond"/>
                <a:sym typeface="EB Garamond"/>
              </a:rPr>
              <a:t> The project had quite a </a:t>
            </a:r>
            <a:r>
              <a:rPr lang="en" sz="1600" b="1">
                <a:solidFill>
                  <a:schemeClr val="dk1"/>
                </a:solidFill>
                <a:highlight>
                  <a:srgbClr val="FFFFFF"/>
                </a:highlight>
                <a:latin typeface="EB Garamond"/>
                <a:ea typeface="EB Garamond"/>
                <a:cs typeface="EB Garamond"/>
                <a:sym typeface="EB Garamond"/>
              </a:rPr>
              <a:t>few sponsors, most notably Govt. of India (DEITY) and BITSAA. </a:t>
            </a:r>
            <a:endParaRPr sz="1600" b="1">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At numerous international venues, such as </a:t>
            </a:r>
            <a:r>
              <a:rPr lang="en" sz="1600" b="1">
                <a:solidFill>
                  <a:schemeClr val="dk1"/>
                </a:solidFill>
                <a:highlight>
                  <a:srgbClr val="FFFFFF"/>
                </a:highlight>
                <a:latin typeface="EB Garamond"/>
                <a:ea typeface="EB Garamond"/>
                <a:cs typeface="EB Garamond"/>
                <a:sym typeface="EB Garamond"/>
              </a:rPr>
              <a:t>RoboCup, RoboGames, CMU, Stanford, etc., AcYut has represented India</a:t>
            </a:r>
            <a:r>
              <a:rPr lang="en" sz="1600">
                <a:solidFill>
                  <a:schemeClr val="dk1"/>
                </a:solidFill>
                <a:highlight>
                  <a:srgbClr val="FFFFFF"/>
                </a:highlight>
                <a:latin typeface="EB Garamond"/>
                <a:ea typeface="EB Garamond"/>
                <a:cs typeface="EB Garamond"/>
                <a:sym typeface="EB Garamond"/>
              </a:rPr>
              <a:t>. AcYut is also consistently the sole team representing India in the highly technological Humanoid Teen Sized Soccer Leagues at Robocup, where robots compete in autonomous soccer matches. </a:t>
            </a:r>
            <a:endParaRPr sz="1600">
              <a:solidFill>
                <a:schemeClr val="dk1"/>
              </a:solidFill>
              <a:highlight>
                <a:srgbClr val="FFFFFF"/>
              </a:highlight>
              <a:latin typeface="EB Garamond"/>
              <a:ea typeface="EB Garamond"/>
              <a:cs typeface="EB Garamond"/>
              <a:sym typeface="EB Garamond"/>
            </a:endParaRPr>
          </a:p>
        </p:txBody>
      </p:sp>
      <p:pic>
        <p:nvPicPr>
          <p:cNvPr id="181" name="Google Shape;181;p31"/>
          <p:cNvPicPr preferRelativeResize="0"/>
          <p:nvPr/>
        </p:nvPicPr>
        <p:blipFill>
          <a:blip r:embed="rId3">
            <a:alphaModFix/>
          </a:blip>
          <a:stretch>
            <a:fillRect/>
          </a:stretch>
        </p:blipFill>
        <p:spPr>
          <a:xfrm>
            <a:off x="152400" y="1170125"/>
            <a:ext cx="4840625" cy="376585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Mission Statement</a:t>
            </a:r>
            <a:endParaRPr b="1"/>
          </a:p>
        </p:txBody>
      </p:sp>
      <p:sp>
        <p:nvSpPr>
          <p:cNvPr id="62" name="Google Shape;62;p14"/>
          <p:cNvSpPr txBox="1">
            <a:spLocks noGrp="1"/>
          </p:cNvSpPr>
          <p:nvPr>
            <p:ph type="body" idx="1"/>
          </p:nvPr>
        </p:nvSpPr>
        <p:spPr>
          <a:xfrm>
            <a:off x="311700" y="1152475"/>
            <a:ext cx="8520600" cy="1334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400"/>
              <a:t>Our mission is to pioneer the field of humanoid robotics with a strong emphasis on innovation, cultural representation, and technological excellence. We aim to create a humanoid robot that not only showcases India's capabilities on an international stage but also pushes the boundaries of what is possible in the realm of robotics. Through our project, we aspire to inspire the next generation of engineers and creators to explore the exciting world of robotics and artificial intelligence.</a:t>
            </a:r>
            <a:endParaRPr sz="1400"/>
          </a:p>
        </p:txBody>
      </p:sp>
      <p:sp>
        <p:nvSpPr>
          <p:cNvPr id="63" name="Google Shape;63;p14"/>
          <p:cNvSpPr txBox="1">
            <a:spLocks noGrp="1"/>
          </p:cNvSpPr>
          <p:nvPr>
            <p:ph type="title"/>
          </p:nvPr>
        </p:nvSpPr>
        <p:spPr>
          <a:xfrm>
            <a:off x="311700" y="2695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Vision Statement</a:t>
            </a:r>
            <a:endParaRPr b="1"/>
          </a:p>
        </p:txBody>
      </p:sp>
      <p:sp>
        <p:nvSpPr>
          <p:cNvPr id="64" name="Google Shape;64;p14"/>
          <p:cNvSpPr txBox="1">
            <a:spLocks noGrp="1"/>
          </p:cNvSpPr>
          <p:nvPr>
            <p:ph type="body" idx="1"/>
          </p:nvPr>
        </p:nvSpPr>
        <p:spPr>
          <a:xfrm>
            <a:off x="311700" y="3403175"/>
            <a:ext cx="8520600" cy="1334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400"/>
              <a:t>Our vision is to establish our humanoid robot, Anushka, as a symbol of India's technological prowess and creative brilliance. We envision Anushka as a versatile and intelligent robot that is capable of contributing to various sectors, from healthcare and education to entertainment and hospitality. By combining cutting-edge technology with cultural and scientific wisdom, our vision is to redefine the possibilities of humanoid robotics and set new benchmarks for innovation.</a:t>
            </a:r>
            <a:endParaRPr sz="14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9. Shalu Robot</a:t>
            </a:r>
            <a:endParaRPr b="1"/>
          </a:p>
        </p:txBody>
      </p:sp>
      <p:sp>
        <p:nvSpPr>
          <p:cNvPr id="187" name="Google Shape;187;p32"/>
          <p:cNvSpPr txBox="1">
            <a:spLocks noGrp="1"/>
          </p:cNvSpPr>
          <p:nvPr>
            <p:ph type="body" idx="1"/>
          </p:nvPr>
        </p:nvSpPr>
        <p:spPr>
          <a:xfrm>
            <a:off x="4086175" y="1170125"/>
            <a:ext cx="4555500" cy="370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Robot Shalu is a homemade, artificially intelligent, multilingual, social and educational humanoid robot, made-up of waste materials, that can </a:t>
            </a:r>
            <a:r>
              <a:rPr lang="en" sz="1600" b="1">
                <a:solidFill>
                  <a:schemeClr val="dk1"/>
                </a:solidFill>
                <a:highlight>
                  <a:srgbClr val="FFFFFF"/>
                </a:highlight>
                <a:latin typeface="EB Garamond"/>
                <a:ea typeface="EB Garamond"/>
                <a:cs typeface="EB Garamond"/>
                <a:sym typeface="EB Garamond"/>
              </a:rPr>
              <a:t>speak 47 languages (9 Indian and 38 foreign)</a:t>
            </a:r>
            <a:r>
              <a:rPr lang="en" sz="1600">
                <a:solidFill>
                  <a:schemeClr val="dk1"/>
                </a:solidFill>
                <a:highlight>
                  <a:srgbClr val="FFFFFF"/>
                </a:highlight>
                <a:latin typeface="EB Garamond"/>
                <a:ea typeface="EB Garamond"/>
                <a:cs typeface="EB Garamond"/>
                <a:sym typeface="EB Garamond"/>
              </a:rPr>
              <a:t>, developed by Dinesh Kunwar Patel, a Kendriya Vidyalaya, Computer Science teacher from Mumbai, India (native of Jaunpur, Uttar Pradesh).</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 Shalu is recognized in the top ten humanoid robots of the world by Danik Bhaskar, Vaartha, TIME magazine, and Hindustan News. Shalu is also among top 5 trending Indian robots in the global Tech Market.</a:t>
            </a:r>
            <a:endParaRPr sz="1600">
              <a:solidFill>
                <a:schemeClr val="dk1"/>
              </a:solidFill>
              <a:highlight>
                <a:srgbClr val="FFFFFF"/>
              </a:highlight>
              <a:latin typeface="EB Garamond"/>
              <a:ea typeface="EB Garamond"/>
              <a:cs typeface="EB Garamond"/>
              <a:sym typeface="EB Garamond"/>
            </a:endParaRPr>
          </a:p>
        </p:txBody>
      </p:sp>
      <p:pic>
        <p:nvPicPr>
          <p:cNvPr id="188" name="Google Shape;188;p32"/>
          <p:cNvPicPr preferRelativeResize="0"/>
          <p:nvPr/>
        </p:nvPicPr>
        <p:blipFill>
          <a:blip r:embed="rId3">
            <a:alphaModFix/>
          </a:blip>
          <a:stretch>
            <a:fillRect/>
          </a:stretch>
        </p:blipFill>
        <p:spPr>
          <a:xfrm>
            <a:off x="311700" y="1170125"/>
            <a:ext cx="3269057" cy="382097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10. Rashmi Robot</a:t>
            </a:r>
            <a:endParaRPr b="1"/>
          </a:p>
        </p:txBody>
      </p:sp>
      <p:sp>
        <p:nvSpPr>
          <p:cNvPr id="194" name="Google Shape;194;p33"/>
          <p:cNvSpPr txBox="1">
            <a:spLocks noGrp="1"/>
          </p:cNvSpPr>
          <p:nvPr>
            <p:ph type="body" idx="1"/>
          </p:nvPr>
        </p:nvSpPr>
        <p:spPr>
          <a:xfrm>
            <a:off x="4086175" y="1170125"/>
            <a:ext cx="4555500" cy="3704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Rashmi is an</a:t>
            </a:r>
            <a:r>
              <a:rPr lang="en" sz="1600" b="1">
                <a:solidFill>
                  <a:schemeClr val="dk1"/>
                </a:solidFill>
                <a:highlight>
                  <a:srgbClr val="FFFFFF"/>
                </a:highlight>
                <a:latin typeface="EB Garamond"/>
                <a:ea typeface="EB Garamond"/>
                <a:cs typeface="EB Garamond"/>
                <a:sym typeface="EB Garamond"/>
              </a:rPr>
              <a:t> Indian lip-syncing humanoid robot </a:t>
            </a:r>
            <a:r>
              <a:rPr lang="en" sz="1600">
                <a:solidFill>
                  <a:schemeClr val="dk1"/>
                </a:solidFill>
                <a:highlight>
                  <a:srgbClr val="FFFFFF"/>
                </a:highlight>
                <a:latin typeface="EB Garamond"/>
                <a:ea typeface="EB Garamond"/>
                <a:cs typeface="EB Garamond"/>
                <a:sym typeface="EB Garamond"/>
              </a:rPr>
              <a:t>developed by Ranjit Shrivastava, a programmer from Ranchi, India.</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0"/>
              </a:spcAft>
              <a:buNone/>
            </a:pPr>
            <a:r>
              <a:rPr lang="en" sz="1600">
                <a:solidFill>
                  <a:schemeClr val="dk1"/>
                </a:solidFill>
                <a:highlight>
                  <a:srgbClr val="FFFFFF"/>
                </a:highlight>
                <a:latin typeface="EB Garamond"/>
                <a:ea typeface="EB Garamond"/>
                <a:cs typeface="EB Garamond"/>
                <a:sym typeface="EB Garamond"/>
              </a:rPr>
              <a:t>This robot was launched on 1 August 2018, </a:t>
            </a:r>
            <a:r>
              <a:rPr lang="en" sz="1600" b="1">
                <a:solidFill>
                  <a:schemeClr val="dk1"/>
                </a:solidFill>
                <a:highlight>
                  <a:srgbClr val="FFFFFF"/>
                </a:highlight>
                <a:latin typeface="EB Garamond"/>
                <a:ea typeface="EB Garamond"/>
                <a:cs typeface="EB Garamond"/>
                <a:sym typeface="EB Garamond"/>
              </a:rPr>
              <a:t>2 years after the start of its development</a:t>
            </a:r>
            <a:r>
              <a:rPr lang="en" sz="1600">
                <a:solidFill>
                  <a:schemeClr val="dk1"/>
                </a:solidFill>
                <a:highlight>
                  <a:srgbClr val="FFFFFF"/>
                </a:highlight>
                <a:latin typeface="EB Garamond"/>
                <a:ea typeface="EB Garamond"/>
                <a:cs typeface="EB Garamond"/>
                <a:sym typeface="EB Garamond"/>
              </a:rPr>
              <a:t>. This robot appeared in </a:t>
            </a:r>
            <a:r>
              <a:rPr lang="en" sz="1600" b="1">
                <a:solidFill>
                  <a:schemeClr val="dk1"/>
                </a:solidFill>
                <a:highlight>
                  <a:srgbClr val="FFFFFF"/>
                </a:highlight>
                <a:latin typeface="EB Garamond"/>
                <a:ea typeface="EB Garamond"/>
                <a:cs typeface="EB Garamond"/>
                <a:sym typeface="EB Garamond"/>
              </a:rPr>
              <a:t>India's Got Talent season 8</a:t>
            </a:r>
            <a:r>
              <a:rPr lang="en" sz="1600">
                <a:solidFill>
                  <a:schemeClr val="dk1"/>
                </a:solidFill>
                <a:highlight>
                  <a:srgbClr val="FFFFFF"/>
                </a:highlight>
                <a:latin typeface="EB Garamond"/>
                <a:ea typeface="EB Garamond"/>
                <a:cs typeface="EB Garamond"/>
                <a:sym typeface="EB Garamond"/>
              </a:rPr>
              <a:t>.</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0"/>
              </a:spcAft>
              <a:buNone/>
            </a:pPr>
            <a:r>
              <a:rPr lang="en" sz="1600">
                <a:solidFill>
                  <a:schemeClr val="dk1"/>
                </a:solidFill>
                <a:highlight>
                  <a:srgbClr val="FFFFFF"/>
                </a:highlight>
                <a:latin typeface="EB Garamond"/>
                <a:ea typeface="EB Garamond"/>
                <a:cs typeface="EB Garamond"/>
                <a:sym typeface="EB Garamond"/>
              </a:rPr>
              <a:t>Rashmi appeared on </a:t>
            </a:r>
            <a:r>
              <a:rPr lang="en" sz="1600" b="1">
                <a:solidFill>
                  <a:schemeClr val="dk1"/>
                </a:solidFill>
                <a:highlight>
                  <a:srgbClr val="FFFFFF"/>
                </a:highlight>
                <a:latin typeface="EB Garamond"/>
                <a:ea typeface="EB Garamond"/>
                <a:cs typeface="EB Garamond"/>
                <a:sym typeface="EB Garamond"/>
              </a:rPr>
              <a:t>Red FM</a:t>
            </a:r>
            <a:r>
              <a:rPr lang="en" sz="1600">
                <a:solidFill>
                  <a:schemeClr val="dk1"/>
                </a:solidFill>
                <a:highlight>
                  <a:srgbClr val="FFFFFF"/>
                </a:highlight>
                <a:latin typeface="EB Garamond"/>
                <a:ea typeface="EB Garamond"/>
                <a:cs typeface="EB Garamond"/>
                <a:sym typeface="EB Garamond"/>
              </a:rPr>
              <a:t> from December 3, 2018. The robot hosted an </a:t>
            </a:r>
            <a:r>
              <a:rPr lang="en" sz="1600" b="1">
                <a:solidFill>
                  <a:schemeClr val="dk1"/>
                </a:solidFill>
                <a:highlight>
                  <a:srgbClr val="FFFFFF"/>
                </a:highlight>
                <a:latin typeface="EB Garamond"/>
                <a:ea typeface="EB Garamond"/>
                <a:cs typeface="EB Garamond"/>
                <a:sym typeface="EB Garamond"/>
              </a:rPr>
              <a:t>“Ask Rashmi”</a:t>
            </a:r>
            <a:r>
              <a:rPr lang="en" sz="1600">
                <a:solidFill>
                  <a:schemeClr val="dk1"/>
                </a:solidFill>
                <a:highlight>
                  <a:srgbClr val="FFFFFF"/>
                </a:highlight>
                <a:latin typeface="EB Garamond"/>
                <a:ea typeface="EB Garamond"/>
                <a:cs typeface="EB Garamond"/>
                <a:sym typeface="EB Garamond"/>
              </a:rPr>
              <a:t> segment where it replied to listener's queries on radio. Robot Rashmi also hosted a show with </a:t>
            </a:r>
            <a:r>
              <a:rPr lang="en" sz="1600" b="1">
                <a:solidFill>
                  <a:schemeClr val="dk1"/>
                </a:solidFill>
                <a:highlight>
                  <a:srgbClr val="FFFFFF"/>
                </a:highlight>
                <a:latin typeface="EB Garamond"/>
                <a:ea typeface="EB Garamond"/>
                <a:cs typeface="EB Garamond"/>
                <a:sym typeface="EB Garamond"/>
              </a:rPr>
              <a:t>RJ Raunac aka Baua</a:t>
            </a:r>
            <a:r>
              <a:rPr lang="en" sz="1600">
                <a:solidFill>
                  <a:schemeClr val="dk1"/>
                </a:solidFill>
                <a:highlight>
                  <a:srgbClr val="FFFFFF"/>
                </a:highlight>
                <a:latin typeface="EB Garamond"/>
                <a:ea typeface="EB Garamond"/>
                <a:cs typeface="EB Garamond"/>
                <a:sym typeface="EB Garamond"/>
              </a:rPr>
              <a:t>.</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Two ISRO scientists, met Shrivastava to determine if the existing robot could be upgraded with certain simulated features resembling human physiology </a:t>
            </a:r>
            <a:r>
              <a:rPr lang="en" sz="1600" b="1">
                <a:solidFill>
                  <a:schemeClr val="dk1"/>
                </a:solidFill>
                <a:highlight>
                  <a:srgbClr val="FFFFFF"/>
                </a:highlight>
                <a:latin typeface="EB Garamond"/>
                <a:ea typeface="EB Garamond"/>
                <a:cs typeface="EB Garamond"/>
                <a:sym typeface="EB Garamond"/>
              </a:rPr>
              <a:t>ISRO </a:t>
            </a:r>
            <a:r>
              <a:rPr lang="en" sz="1600">
                <a:solidFill>
                  <a:schemeClr val="dk1"/>
                </a:solidFill>
                <a:highlight>
                  <a:srgbClr val="FFFFFF"/>
                </a:highlight>
                <a:latin typeface="EB Garamond"/>
                <a:ea typeface="EB Garamond"/>
                <a:cs typeface="EB Garamond"/>
                <a:sym typeface="EB Garamond"/>
              </a:rPr>
              <a:t>later developed their own </a:t>
            </a:r>
            <a:r>
              <a:rPr lang="en" sz="1600" b="1">
                <a:solidFill>
                  <a:schemeClr val="dk1"/>
                </a:solidFill>
                <a:highlight>
                  <a:srgbClr val="FFFFFF"/>
                </a:highlight>
                <a:latin typeface="EB Garamond"/>
                <a:ea typeface="EB Garamond"/>
                <a:cs typeface="EB Garamond"/>
                <a:sym typeface="EB Garamond"/>
              </a:rPr>
              <a:t>Vyommitra robot</a:t>
            </a:r>
            <a:r>
              <a:rPr lang="en" sz="1600">
                <a:solidFill>
                  <a:schemeClr val="dk1"/>
                </a:solidFill>
                <a:highlight>
                  <a:srgbClr val="FFFFFF"/>
                </a:highlight>
                <a:latin typeface="EB Garamond"/>
                <a:ea typeface="EB Garamond"/>
                <a:cs typeface="EB Garamond"/>
                <a:sym typeface="EB Garamond"/>
              </a:rPr>
              <a:t> for this purpose.</a:t>
            </a:r>
            <a:endParaRPr sz="1600">
              <a:solidFill>
                <a:schemeClr val="dk1"/>
              </a:solidFill>
              <a:highlight>
                <a:srgbClr val="FFFFFF"/>
              </a:highlight>
              <a:latin typeface="EB Garamond"/>
              <a:ea typeface="EB Garamond"/>
              <a:cs typeface="EB Garamond"/>
              <a:sym typeface="EB Garamond"/>
            </a:endParaRPr>
          </a:p>
        </p:txBody>
      </p:sp>
      <p:pic>
        <p:nvPicPr>
          <p:cNvPr id="195" name="Google Shape;195;p33"/>
          <p:cNvPicPr preferRelativeResize="0"/>
          <p:nvPr/>
        </p:nvPicPr>
        <p:blipFill>
          <a:blip r:embed="rId3">
            <a:alphaModFix/>
          </a:blip>
          <a:stretch>
            <a:fillRect/>
          </a:stretch>
        </p:blipFill>
        <p:spPr>
          <a:xfrm>
            <a:off x="152400" y="1170125"/>
            <a:ext cx="3781376" cy="307065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11. ISRO Vyommitra Robot</a:t>
            </a:r>
            <a:endParaRPr b="1"/>
          </a:p>
        </p:txBody>
      </p:sp>
      <p:sp>
        <p:nvSpPr>
          <p:cNvPr id="201" name="Google Shape;201;p34"/>
          <p:cNvSpPr txBox="1">
            <a:spLocks noGrp="1"/>
          </p:cNvSpPr>
          <p:nvPr>
            <p:ph type="body" idx="1"/>
          </p:nvPr>
        </p:nvSpPr>
        <p:spPr>
          <a:xfrm>
            <a:off x="3752175" y="1170125"/>
            <a:ext cx="4889400" cy="37047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a:solidFill>
                  <a:schemeClr val="dk1"/>
                </a:solidFill>
                <a:highlight>
                  <a:srgbClr val="FFFFFF"/>
                </a:highlight>
                <a:latin typeface="EB Garamond"/>
                <a:ea typeface="EB Garamond"/>
                <a:cs typeface="EB Garamond"/>
                <a:sym typeface="EB Garamond"/>
              </a:rPr>
              <a:t>Vyommitra (from Sanskrit: vyoma, "space" and mitra, "friend") is a female-looking spacefaring humanoid robot being developed by the </a:t>
            </a:r>
            <a:r>
              <a:rPr lang="en" sz="1600" b="1">
                <a:solidFill>
                  <a:schemeClr val="dk1"/>
                </a:solidFill>
                <a:highlight>
                  <a:srgbClr val="FFFFFF"/>
                </a:highlight>
                <a:latin typeface="EB Garamond"/>
                <a:ea typeface="EB Garamond"/>
                <a:cs typeface="EB Garamond"/>
                <a:sym typeface="EB Garamond"/>
              </a:rPr>
              <a:t>Indian Space Research Organisation to function on-board the Gaganyaan</a:t>
            </a:r>
            <a:r>
              <a:rPr lang="en" sz="1600">
                <a:solidFill>
                  <a:schemeClr val="dk1"/>
                </a:solidFill>
                <a:highlight>
                  <a:srgbClr val="FFFFFF"/>
                </a:highlight>
                <a:latin typeface="EB Garamond"/>
                <a:ea typeface="EB Garamond"/>
                <a:cs typeface="EB Garamond"/>
                <a:sym typeface="EB Garamond"/>
              </a:rPr>
              <a:t>, a crewed orbital spacecraft. Vyommitra was first unveiled on 22 January 2020 at the Human Spaceflight and Exploration symposium in Bengaluru.</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0"/>
              </a:spcAft>
              <a:buNone/>
            </a:pPr>
            <a:r>
              <a:rPr lang="en" sz="1600">
                <a:solidFill>
                  <a:schemeClr val="dk1"/>
                </a:solidFill>
                <a:highlight>
                  <a:srgbClr val="FFFFFF"/>
                </a:highlight>
                <a:latin typeface="EB Garamond"/>
                <a:ea typeface="EB Garamond"/>
                <a:cs typeface="EB Garamond"/>
                <a:sym typeface="EB Garamond"/>
              </a:rPr>
              <a:t>It will </a:t>
            </a:r>
            <a:r>
              <a:rPr lang="en" sz="1600" b="1">
                <a:solidFill>
                  <a:schemeClr val="dk1"/>
                </a:solidFill>
                <a:highlight>
                  <a:srgbClr val="FFFFFF"/>
                </a:highlight>
                <a:latin typeface="EB Garamond"/>
                <a:ea typeface="EB Garamond"/>
                <a:cs typeface="EB Garamond"/>
                <a:sym typeface="EB Garamond"/>
              </a:rPr>
              <a:t>accompany Indian astronauts in space missions</a:t>
            </a:r>
            <a:r>
              <a:rPr lang="en" sz="1600">
                <a:solidFill>
                  <a:schemeClr val="dk1"/>
                </a:solidFill>
                <a:highlight>
                  <a:srgbClr val="FFFFFF"/>
                </a:highlight>
                <a:latin typeface="EB Garamond"/>
                <a:ea typeface="EB Garamond"/>
                <a:cs typeface="EB Garamond"/>
                <a:sym typeface="EB Garamond"/>
              </a:rPr>
              <a:t> and will also be a part of uncrewed experimental Gaganyaan missions prior to the crewed spaceflight missions.</a:t>
            </a:r>
            <a:endParaRPr sz="1600">
              <a:solidFill>
                <a:schemeClr val="dk1"/>
              </a:solidFill>
              <a:highlight>
                <a:srgbClr val="FFFFFF"/>
              </a:highlight>
              <a:latin typeface="EB Garamond"/>
              <a:ea typeface="EB Garamond"/>
              <a:cs typeface="EB Garamond"/>
              <a:sym typeface="EB Garamond"/>
            </a:endParaRPr>
          </a:p>
          <a:p>
            <a:pPr marL="0" lvl="0" indent="0" algn="l" rtl="0">
              <a:spcBef>
                <a:spcPts val="1200"/>
              </a:spcBef>
              <a:spcAft>
                <a:spcPts val="1200"/>
              </a:spcAft>
              <a:buNone/>
            </a:pPr>
            <a:r>
              <a:rPr lang="en" sz="1600">
                <a:solidFill>
                  <a:schemeClr val="dk1"/>
                </a:solidFill>
                <a:highlight>
                  <a:srgbClr val="FFFFFF"/>
                </a:highlight>
                <a:latin typeface="EB Garamond"/>
                <a:ea typeface="EB Garamond"/>
                <a:cs typeface="EB Garamond"/>
                <a:sym typeface="EB Garamond"/>
              </a:rPr>
              <a:t>It will fly humanoid robots for a </a:t>
            </a:r>
            <a:r>
              <a:rPr lang="en" sz="1600" b="1">
                <a:solidFill>
                  <a:schemeClr val="dk1"/>
                </a:solidFill>
                <a:highlight>
                  <a:srgbClr val="FFFFFF"/>
                </a:highlight>
                <a:latin typeface="EB Garamond"/>
                <a:ea typeface="EB Garamond"/>
                <a:cs typeface="EB Garamond"/>
                <a:sym typeface="EB Garamond"/>
              </a:rPr>
              <a:t>better understanding of what weightlessness and radiation do to the human body during long durations in space</a:t>
            </a:r>
            <a:r>
              <a:rPr lang="en" sz="1600">
                <a:solidFill>
                  <a:schemeClr val="dk1"/>
                </a:solidFill>
                <a:highlight>
                  <a:srgbClr val="FFFFFF"/>
                </a:highlight>
                <a:latin typeface="EB Garamond"/>
                <a:ea typeface="EB Garamond"/>
                <a:cs typeface="EB Garamond"/>
                <a:sym typeface="EB Garamond"/>
              </a:rPr>
              <a:t>.</a:t>
            </a:r>
            <a:endParaRPr sz="1600">
              <a:solidFill>
                <a:schemeClr val="dk1"/>
              </a:solidFill>
              <a:highlight>
                <a:srgbClr val="FFFFFF"/>
              </a:highlight>
              <a:latin typeface="EB Garamond"/>
              <a:ea typeface="EB Garamond"/>
              <a:cs typeface="EB Garamond"/>
              <a:sym typeface="EB Garamond"/>
            </a:endParaRPr>
          </a:p>
        </p:txBody>
      </p:sp>
      <p:pic>
        <p:nvPicPr>
          <p:cNvPr id="202" name="Google Shape;202;p34"/>
          <p:cNvPicPr preferRelativeResize="0"/>
          <p:nvPr/>
        </p:nvPicPr>
        <p:blipFill>
          <a:blip r:embed="rId3">
            <a:alphaModFix/>
          </a:blip>
          <a:stretch>
            <a:fillRect/>
          </a:stretch>
        </p:blipFill>
        <p:spPr>
          <a:xfrm>
            <a:off x="362350" y="1111988"/>
            <a:ext cx="3023793" cy="382097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p:nvPr/>
        </p:nvSpPr>
        <p:spPr>
          <a:xfrm>
            <a:off x="517225" y="3518950"/>
            <a:ext cx="83118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600" b="1">
                <a:solidFill>
                  <a:schemeClr val="dk1"/>
                </a:solidFill>
              </a:rPr>
              <a:t>KIET’s Own Humanoid Robot that stands at the potential to represent India on International Level.</a:t>
            </a:r>
            <a:endParaRPr sz="1200" b="1"/>
          </a:p>
        </p:txBody>
      </p:sp>
      <p:pic>
        <p:nvPicPr>
          <p:cNvPr id="208" name="Google Shape;208;p35"/>
          <p:cNvPicPr preferRelativeResize="0"/>
          <p:nvPr/>
        </p:nvPicPr>
        <p:blipFill>
          <a:blip r:embed="rId3">
            <a:alphaModFix/>
          </a:blip>
          <a:stretch>
            <a:fillRect/>
          </a:stretch>
        </p:blipFill>
        <p:spPr>
          <a:xfrm>
            <a:off x="1240405" y="382963"/>
            <a:ext cx="6865450" cy="303102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29" name="Google Shape;229;p39"/>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Speech</a:t>
            </a:r>
            <a:endParaRPr sz="2200" b="1"/>
          </a:p>
          <a:p>
            <a:pPr marL="457200" lvl="0" indent="0" algn="l" rtl="0">
              <a:spcBef>
                <a:spcPts val="0"/>
              </a:spcBef>
              <a:spcAft>
                <a:spcPts val="0"/>
              </a:spcAft>
              <a:buNone/>
            </a:pPr>
            <a:endParaRPr sz="2200" b="1"/>
          </a:p>
          <a:p>
            <a:pPr marL="457200" lvl="0" indent="-323850" algn="l" rtl="0">
              <a:lnSpc>
                <a:spcPct val="115000"/>
              </a:lnSpc>
              <a:spcBef>
                <a:spcPts val="0"/>
              </a:spcBef>
              <a:spcAft>
                <a:spcPts val="0"/>
              </a:spcAft>
              <a:buSzPts val="1500"/>
              <a:buChar char="●"/>
            </a:pPr>
            <a:r>
              <a:rPr lang="en" sz="1500"/>
              <a:t>Anushka has a huge support for </a:t>
            </a:r>
            <a:r>
              <a:rPr lang="en" sz="1500" b="1"/>
              <a:t>most of the languages in the world</a:t>
            </a:r>
            <a:r>
              <a:rPr lang="en" sz="1500"/>
              <a:t> and</a:t>
            </a:r>
            <a:r>
              <a:rPr lang="en" sz="1500" b="1"/>
              <a:t> can understand their foreign accents</a:t>
            </a:r>
            <a:r>
              <a:rPr lang="en" sz="1500"/>
              <a:t>. She has been </a:t>
            </a:r>
            <a:r>
              <a:rPr lang="en" sz="1500" b="1"/>
              <a:t>thoroughly tested with Hindi, English, Urdu and Punjabi</a:t>
            </a:r>
            <a:r>
              <a:rPr lang="en" sz="1500"/>
              <a:t> as of december 2022.</a:t>
            </a:r>
            <a:endParaRPr sz="1500"/>
          </a:p>
          <a:p>
            <a:pPr marL="457200" lvl="0" indent="-323850" algn="l" rtl="0">
              <a:lnSpc>
                <a:spcPct val="115000"/>
              </a:lnSpc>
              <a:spcBef>
                <a:spcPts val="0"/>
              </a:spcBef>
              <a:spcAft>
                <a:spcPts val="0"/>
              </a:spcAft>
              <a:buSzPts val="1500"/>
              <a:buChar char="●"/>
            </a:pPr>
            <a:r>
              <a:rPr lang="en" sz="1500"/>
              <a:t>Advanced chatting system based on complete ripoff of </a:t>
            </a:r>
            <a:r>
              <a:rPr lang="en" sz="1500" b="1"/>
              <a:t>human mind and psychology, adapted from vedic scriptures,</a:t>
            </a:r>
            <a:r>
              <a:rPr lang="en" sz="1500"/>
              <a:t> specially built with neutralism and non-discrimination.</a:t>
            </a:r>
            <a:endParaRPr sz="1500"/>
          </a:p>
          <a:p>
            <a:pPr marL="457200" lvl="0" indent="-323850" algn="l" rtl="0">
              <a:lnSpc>
                <a:spcPct val="115000"/>
              </a:lnSpc>
              <a:spcBef>
                <a:spcPts val="0"/>
              </a:spcBef>
              <a:spcAft>
                <a:spcPts val="0"/>
              </a:spcAft>
              <a:buSzPts val="1500"/>
              <a:buChar char="●"/>
            </a:pPr>
            <a:r>
              <a:rPr lang="en" sz="1500"/>
              <a:t>During speech reply, it runs a </a:t>
            </a:r>
            <a:r>
              <a:rPr lang="en" sz="1500" b="1"/>
              <a:t>parallel process for determining the emotional tone</a:t>
            </a:r>
            <a:r>
              <a:rPr lang="en" sz="1500"/>
              <a:t> of conversation and add gestural sound effect. ex- chuckle.</a:t>
            </a:r>
            <a:endParaRPr sz="1500"/>
          </a:p>
          <a:p>
            <a:pPr marL="457200" lvl="0" indent="-323850" algn="l" rtl="0">
              <a:lnSpc>
                <a:spcPct val="115000"/>
              </a:lnSpc>
              <a:spcBef>
                <a:spcPts val="0"/>
              </a:spcBef>
              <a:spcAft>
                <a:spcPts val="0"/>
              </a:spcAft>
              <a:buSzPts val="1500"/>
              <a:buChar char="●"/>
            </a:pPr>
            <a:r>
              <a:rPr lang="en" sz="1500"/>
              <a:t>Equipped with information to be used as a </a:t>
            </a:r>
            <a:r>
              <a:rPr lang="en" sz="1500" b="1"/>
              <a:t>Humanoid Receptionist for KIET Group of Institutions.</a:t>
            </a:r>
            <a:endParaRPr sz="15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35" name="Google Shape;235;p40"/>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Speech</a:t>
            </a:r>
            <a:endParaRPr sz="2200" b="1"/>
          </a:p>
          <a:p>
            <a:pPr marL="0" lvl="0" indent="0" algn="l" rtl="0">
              <a:lnSpc>
                <a:spcPct val="115000"/>
              </a:lnSpc>
              <a:spcBef>
                <a:spcPts val="0"/>
              </a:spcBef>
              <a:spcAft>
                <a:spcPts val="0"/>
              </a:spcAft>
              <a:buNone/>
            </a:pPr>
            <a:endParaRPr sz="1600"/>
          </a:p>
          <a:p>
            <a:pPr marL="457200" lvl="0" indent="-323850" algn="l" rtl="0">
              <a:lnSpc>
                <a:spcPct val="115000"/>
              </a:lnSpc>
              <a:spcBef>
                <a:spcPts val="1200"/>
              </a:spcBef>
              <a:spcAft>
                <a:spcPts val="0"/>
              </a:spcAft>
              <a:buSzPts val="1500"/>
              <a:buChar char="●"/>
            </a:pPr>
            <a:r>
              <a:rPr lang="en" sz="1500" b="1"/>
              <a:t>Weather prediction system</a:t>
            </a:r>
            <a:r>
              <a:rPr lang="en" sz="1500"/>
              <a:t> with worldwide realtime support.</a:t>
            </a:r>
            <a:endParaRPr sz="1500"/>
          </a:p>
          <a:p>
            <a:pPr marL="457200" lvl="0" indent="-323850" algn="l" rtl="0">
              <a:lnSpc>
                <a:spcPct val="115000"/>
              </a:lnSpc>
              <a:spcBef>
                <a:spcPts val="0"/>
              </a:spcBef>
              <a:spcAft>
                <a:spcPts val="0"/>
              </a:spcAft>
              <a:buSzPts val="1500"/>
              <a:buChar char="●"/>
            </a:pPr>
            <a:r>
              <a:rPr lang="en" sz="1500"/>
              <a:t>Integration of various</a:t>
            </a:r>
            <a:r>
              <a:rPr lang="en" sz="1500" b="1"/>
              <a:t> sound effects</a:t>
            </a:r>
            <a:r>
              <a:rPr lang="en" sz="1500"/>
              <a:t> such as whistling, chuckling to enact human emotions.</a:t>
            </a:r>
            <a:endParaRPr sz="1500"/>
          </a:p>
          <a:p>
            <a:pPr marL="457200" lvl="0" indent="-323850" algn="l" rtl="0">
              <a:lnSpc>
                <a:spcPct val="115000"/>
              </a:lnSpc>
              <a:spcBef>
                <a:spcPts val="0"/>
              </a:spcBef>
              <a:spcAft>
                <a:spcPts val="0"/>
              </a:spcAft>
              <a:buSzPts val="1500"/>
              <a:buChar char="●"/>
            </a:pPr>
            <a:r>
              <a:rPr lang="en" sz="1500"/>
              <a:t>Real-time posting of conversation to the remote server with time stamp to </a:t>
            </a:r>
            <a:r>
              <a:rPr lang="en" sz="1500" b="1"/>
              <a:t>monitor conversation.</a:t>
            </a:r>
            <a:endParaRPr sz="1500" b="1"/>
          </a:p>
          <a:p>
            <a:pPr marL="457200" lvl="0" indent="-323850" algn="l" rtl="0">
              <a:lnSpc>
                <a:spcPct val="115000"/>
              </a:lnSpc>
              <a:spcBef>
                <a:spcPts val="0"/>
              </a:spcBef>
              <a:spcAft>
                <a:spcPts val="0"/>
              </a:spcAft>
              <a:buSzPts val="1500"/>
              <a:buChar char="●"/>
            </a:pPr>
            <a:r>
              <a:rPr lang="en" sz="1500" b="1"/>
              <a:t>Smart voice rate</a:t>
            </a:r>
            <a:r>
              <a:rPr lang="en" sz="1500"/>
              <a:t> increment or decrement according to the tone of reply to show excitement or sympathy.</a:t>
            </a:r>
            <a:endParaRPr sz="1500"/>
          </a:p>
          <a:p>
            <a:pPr marL="457200" lvl="0" indent="-323850" algn="l" rtl="0">
              <a:spcBef>
                <a:spcPts val="0"/>
              </a:spcBef>
              <a:spcAft>
                <a:spcPts val="0"/>
              </a:spcAft>
              <a:buSzPts val="1500"/>
              <a:buChar char="●"/>
            </a:pPr>
            <a:r>
              <a:rPr lang="en" sz="1500"/>
              <a:t>The robot comes with 3 mics attached and the Hearing module can smartly prioritize mics index to be used as primary mic in case of noise and disruption. In such case, it may use that mic as a</a:t>
            </a:r>
            <a:r>
              <a:rPr lang="en" sz="1500" b="1"/>
              <a:t> ground reference or to set noise reduction threshold</a:t>
            </a:r>
            <a:r>
              <a:rPr lang="en" sz="1500"/>
              <a:t>.</a:t>
            </a:r>
            <a:endParaRPr sz="15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41" name="Google Shape;241;p41"/>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BOSS</a:t>
            </a:r>
            <a:endParaRPr sz="2200" b="1"/>
          </a:p>
          <a:p>
            <a:pPr marL="457200" lvl="0" indent="0" algn="l" rtl="0">
              <a:spcBef>
                <a:spcPts val="0"/>
              </a:spcBef>
              <a:spcAft>
                <a:spcPts val="0"/>
              </a:spcAft>
              <a:buNone/>
            </a:pPr>
            <a:endParaRPr sz="2200" b="1"/>
          </a:p>
          <a:p>
            <a:pPr marL="457200" lvl="0" indent="-323850" algn="l" rtl="0">
              <a:spcBef>
                <a:spcPts val="0"/>
              </a:spcBef>
              <a:spcAft>
                <a:spcPts val="0"/>
              </a:spcAft>
              <a:buSzPts val="1500"/>
              <a:buChar char="●"/>
            </a:pPr>
            <a:r>
              <a:rPr lang="en" sz="1500"/>
              <a:t>A dedicated operating system called </a:t>
            </a:r>
            <a:r>
              <a:rPr lang="en" sz="1500" b="1"/>
              <a:t>BOSS </a:t>
            </a:r>
            <a:r>
              <a:rPr lang="en" sz="1500"/>
              <a:t>with special emphasis on Modular design of components.</a:t>
            </a:r>
            <a:endParaRPr sz="1500"/>
          </a:p>
          <a:p>
            <a:pPr marL="457200" lvl="0" indent="-323850" algn="l" rtl="0">
              <a:spcBef>
                <a:spcPts val="0"/>
              </a:spcBef>
              <a:spcAft>
                <a:spcPts val="0"/>
              </a:spcAft>
              <a:buSzPts val="1500"/>
              <a:buChar char="●"/>
            </a:pPr>
            <a:r>
              <a:rPr lang="en" sz="1500" b="1"/>
              <a:t>Master Program</a:t>
            </a:r>
            <a:r>
              <a:rPr lang="en" sz="1500"/>
              <a:t> that keeps a check over all modules working fine and communicating with each other seamlessly. Can intelligently decide whom to give </a:t>
            </a:r>
            <a:r>
              <a:rPr lang="en" sz="1500" b="1"/>
              <a:t>exclusive access to file systems</a:t>
            </a:r>
            <a:r>
              <a:rPr lang="en" sz="1500"/>
              <a:t> in case of potential deadlock between two or more files.</a:t>
            </a:r>
            <a:endParaRPr sz="1500"/>
          </a:p>
          <a:p>
            <a:pPr marL="457200" lvl="0" indent="-323850" algn="l" rtl="0">
              <a:spcBef>
                <a:spcPts val="0"/>
              </a:spcBef>
              <a:spcAft>
                <a:spcPts val="0"/>
              </a:spcAft>
              <a:buSzPts val="1500"/>
              <a:buChar char="●"/>
            </a:pPr>
            <a:r>
              <a:rPr lang="en" sz="1500"/>
              <a:t>Intelligent </a:t>
            </a:r>
            <a:r>
              <a:rPr lang="en" sz="1500" b="1"/>
              <a:t>Forced-Priority based Multithreading</a:t>
            </a:r>
            <a:r>
              <a:rPr lang="en" sz="1500"/>
              <a:t>.</a:t>
            </a:r>
            <a:endParaRPr sz="1500"/>
          </a:p>
          <a:p>
            <a:pPr marL="457200" lvl="0" indent="-323850" algn="l" rtl="0">
              <a:lnSpc>
                <a:spcPct val="115000"/>
              </a:lnSpc>
              <a:spcBef>
                <a:spcPts val="0"/>
              </a:spcBef>
              <a:spcAft>
                <a:spcPts val="0"/>
              </a:spcAft>
              <a:buSzPts val="1500"/>
              <a:buChar char="●"/>
            </a:pPr>
            <a:r>
              <a:rPr lang="en" sz="1500"/>
              <a:t>Smart communication between hearing and vision module to access rights for speech module whenever and however necessary.</a:t>
            </a:r>
            <a:endParaRPr sz="15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47" name="Google Shape;247;p42"/>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BOSS</a:t>
            </a:r>
            <a:endParaRPr sz="2200" b="1"/>
          </a:p>
          <a:p>
            <a:pPr marL="457200" lvl="0" indent="0" algn="l" rtl="0">
              <a:spcBef>
                <a:spcPts val="0"/>
              </a:spcBef>
              <a:spcAft>
                <a:spcPts val="0"/>
              </a:spcAft>
              <a:buNone/>
            </a:pPr>
            <a:endParaRPr sz="2200" b="1"/>
          </a:p>
          <a:p>
            <a:pPr marL="457200" lvl="0" indent="-323850" algn="l" rtl="0">
              <a:lnSpc>
                <a:spcPct val="115000"/>
              </a:lnSpc>
              <a:spcBef>
                <a:spcPts val="0"/>
              </a:spcBef>
              <a:spcAft>
                <a:spcPts val="0"/>
              </a:spcAft>
              <a:buSzPts val="1500"/>
              <a:buChar char="●"/>
            </a:pPr>
            <a:r>
              <a:rPr lang="en" sz="1500" b="1"/>
              <a:t>Proper port checking and smart forced-assignment of ports</a:t>
            </a:r>
            <a:r>
              <a:rPr lang="en" sz="1500"/>
              <a:t> to different modules of the robot in case of loss of communication port.</a:t>
            </a:r>
            <a:endParaRPr sz="1500"/>
          </a:p>
          <a:p>
            <a:pPr marL="457200" lvl="0" indent="-323850" algn="l" rtl="0">
              <a:spcBef>
                <a:spcPts val="0"/>
              </a:spcBef>
              <a:spcAft>
                <a:spcPts val="0"/>
              </a:spcAft>
              <a:buSzPts val="1500"/>
              <a:buChar char="●"/>
            </a:pPr>
            <a:r>
              <a:rPr lang="en" sz="1500"/>
              <a:t>Brain module is designed to smartly segregate by evaluating if an information should be stored for </a:t>
            </a:r>
            <a:r>
              <a:rPr lang="en" sz="1500" b="1"/>
              <a:t>long term or short term</a:t>
            </a:r>
            <a:r>
              <a:rPr lang="en" sz="1500"/>
              <a:t> only.</a:t>
            </a:r>
            <a:endParaRPr sz="1500"/>
          </a:p>
          <a:p>
            <a:pPr marL="457200" lvl="0" indent="-323850" algn="l" rtl="0">
              <a:spcBef>
                <a:spcPts val="0"/>
              </a:spcBef>
              <a:spcAft>
                <a:spcPts val="0"/>
              </a:spcAft>
              <a:buSzPts val="1500"/>
              <a:buChar char="●"/>
            </a:pPr>
            <a:r>
              <a:rPr lang="en" sz="1500"/>
              <a:t>Special </a:t>
            </a:r>
            <a:r>
              <a:rPr lang="en" sz="1500" b="1"/>
              <a:t>Admin Mode</a:t>
            </a:r>
            <a:r>
              <a:rPr lang="en" sz="1500"/>
              <a:t> to command the robot with special authority such as turning it off or follow me mode operation.</a:t>
            </a:r>
            <a:endParaRPr sz="15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53" name="Google Shape;253;p43"/>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Monitoring Systems</a:t>
            </a:r>
            <a:endParaRPr sz="2200" b="1"/>
          </a:p>
          <a:p>
            <a:pPr marL="0" lvl="0" indent="0" algn="l" rtl="0">
              <a:spcBef>
                <a:spcPts val="0"/>
              </a:spcBef>
              <a:spcAft>
                <a:spcPts val="0"/>
              </a:spcAft>
              <a:buNone/>
            </a:pPr>
            <a:endParaRPr sz="1400"/>
          </a:p>
          <a:p>
            <a:pPr marL="457200" lvl="0" indent="-323850" algn="l" rtl="0">
              <a:spcBef>
                <a:spcPts val="1200"/>
              </a:spcBef>
              <a:spcAft>
                <a:spcPts val="0"/>
              </a:spcAft>
              <a:buSzPts val="1500"/>
              <a:buChar char="●"/>
            </a:pPr>
            <a:r>
              <a:rPr lang="en" sz="1500" b="1"/>
              <a:t>Extremely secure monitoring systems with zero tolerance for privacy breach</a:t>
            </a:r>
            <a:r>
              <a:rPr lang="en" sz="1500"/>
              <a:t> or chances of malicious order sent to the robot from the remote server.</a:t>
            </a:r>
            <a:endParaRPr sz="1500"/>
          </a:p>
          <a:p>
            <a:pPr marL="457200" lvl="0" indent="-323850" algn="l" rtl="0">
              <a:spcBef>
                <a:spcPts val="0"/>
              </a:spcBef>
              <a:spcAft>
                <a:spcPts val="0"/>
              </a:spcAft>
              <a:buSzPts val="1500"/>
              <a:buChar char="●"/>
            </a:pPr>
            <a:r>
              <a:rPr lang="en" sz="1500"/>
              <a:t>Remote monitoring system with </a:t>
            </a:r>
            <a:r>
              <a:rPr lang="en" sz="1500" b="1"/>
              <a:t>unidirectional data flow for extra security</a:t>
            </a:r>
            <a:r>
              <a:rPr lang="en" sz="1500"/>
              <a:t> and enforced privacy.</a:t>
            </a:r>
            <a:endParaRPr sz="1500"/>
          </a:p>
          <a:p>
            <a:pPr marL="457200" lvl="0" indent="-323850" algn="l" rtl="0">
              <a:spcBef>
                <a:spcPts val="0"/>
              </a:spcBef>
              <a:spcAft>
                <a:spcPts val="0"/>
              </a:spcAft>
              <a:buSzPts val="1500"/>
              <a:buChar char="●"/>
            </a:pPr>
            <a:r>
              <a:rPr lang="en" sz="1500" b="1"/>
              <a:t>Logs and Errors</a:t>
            </a:r>
            <a:r>
              <a:rPr lang="en" sz="1500"/>
              <a:t> passed to remote server only when monitoring systems get an initial acknowledgement. In case of no acknowledgement, monitoring systems can ask BOSS to take vital decisions for the local system.</a:t>
            </a:r>
            <a:endParaRPr sz="15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59" name="Google Shape;259;p44"/>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Monitoring Systems</a:t>
            </a:r>
            <a:endParaRPr sz="2200" b="1"/>
          </a:p>
          <a:p>
            <a:pPr marL="0" lvl="0" indent="0" algn="l" rtl="0">
              <a:spcBef>
                <a:spcPts val="0"/>
              </a:spcBef>
              <a:spcAft>
                <a:spcPts val="0"/>
              </a:spcAft>
              <a:buNone/>
            </a:pPr>
            <a:endParaRPr sz="1500"/>
          </a:p>
          <a:p>
            <a:pPr marL="457200" lvl="0" indent="-323850" algn="l" rtl="0">
              <a:spcBef>
                <a:spcPts val="1200"/>
              </a:spcBef>
              <a:spcAft>
                <a:spcPts val="0"/>
              </a:spcAft>
              <a:buSzPts val="1500"/>
              <a:buChar char="●"/>
            </a:pPr>
            <a:r>
              <a:rPr lang="en" sz="1500"/>
              <a:t>Monitoring system can smartly decide which </a:t>
            </a:r>
            <a:r>
              <a:rPr lang="en" sz="1500" b="1"/>
              <a:t>modules closed gracefully or forcefully </a:t>
            </a:r>
            <a:r>
              <a:rPr lang="en" sz="1500"/>
              <a:t>or were suddenly shut down due to error(s)</a:t>
            </a:r>
            <a:endParaRPr sz="1500"/>
          </a:p>
          <a:p>
            <a:pPr marL="457200" lvl="0" indent="-323850" algn="l" rtl="0">
              <a:spcBef>
                <a:spcPts val="0"/>
              </a:spcBef>
              <a:spcAft>
                <a:spcPts val="0"/>
              </a:spcAft>
              <a:buSzPts val="1500"/>
              <a:buChar char="●"/>
            </a:pPr>
            <a:r>
              <a:rPr lang="en" sz="1500" b="1"/>
              <a:t>Special birthday mails </a:t>
            </a:r>
            <a:r>
              <a:rPr lang="en" sz="1500"/>
              <a:t>generated by the remote server in real time to wish various faculties and students of the college.</a:t>
            </a:r>
            <a:endParaRPr sz="1500"/>
          </a:p>
          <a:p>
            <a:pPr marL="457200" lvl="0" indent="-330200" algn="l" rtl="0">
              <a:spcBef>
                <a:spcPts val="0"/>
              </a:spcBef>
              <a:spcAft>
                <a:spcPts val="0"/>
              </a:spcAft>
              <a:buSzPts val="1600"/>
              <a:buChar char="●"/>
            </a:pPr>
            <a:r>
              <a:rPr lang="en" sz="1500" b="1"/>
              <a:t>Support for printing of various mails and applications</a:t>
            </a:r>
            <a:r>
              <a:rPr lang="en" sz="1500"/>
              <a:t> in real time by the remote server as per demand put forward to the robot.</a:t>
            </a:r>
            <a:endParaRPr sz="15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4493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t>What are Humanoid Robots?</a:t>
            </a:r>
            <a:endParaRPr sz="2420" b="1"/>
          </a:p>
        </p:txBody>
      </p:sp>
      <p:sp>
        <p:nvSpPr>
          <p:cNvPr id="70" name="Google Shape;70;p1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1200"/>
              </a:spcBef>
              <a:spcAft>
                <a:spcPts val="0"/>
              </a:spcAft>
              <a:buClr>
                <a:schemeClr val="dk1"/>
              </a:buClr>
              <a:buSzPct val="61111"/>
              <a:buFont typeface="Arial"/>
              <a:buNone/>
            </a:pPr>
            <a:r>
              <a:rPr lang="en"/>
              <a:t>Humanoid robots are machines designed to resemble and function like humans. They typically have a head, torso, arms, and legs, and are programmed to perform tasks that mimic human behavior.</a:t>
            </a:r>
            <a:endParaRPr/>
          </a:p>
          <a:p>
            <a:pPr marL="0" lvl="0" indent="0" algn="l" rtl="0">
              <a:spcBef>
                <a:spcPts val="1200"/>
              </a:spcBef>
              <a:spcAft>
                <a:spcPts val="0"/>
              </a:spcAft>
              <a:buClr>
                <a:schemeClr val="dk1"/>
              </a:buClr>
              <a:buSzPct val="61111"/>
              <a:buFont typeface="Arial"/>
              <a:buNone/>
            </a:pPr>
            <a:r>
              <a:rPr lang="en"/>
              <a:t>Unlike other types of robots, humanoid robots have the ability to interact with humans in a more natural way. This makes them well-suited for a variety of applications, such as healthcare, education, and entertainment. For example, they can be used in hospitals to assist with patient care, or in schools to provide language learning or tutoring services.</a:t>
            </a:r>
            <a:endParaRPr/>
          </a:p>
          <a:p>
            <a:pPr marL="0" lvl="0" indent="0" algn="l" rtl="0">
              <a:spcBef>
                <a:spcPts val="1200"/>
              </a:spcBef>
              <a:spcAft>
                <a:spcPts val="1200"/>
              </a:spcAft>
              <a:buNone/>
            </a:pPr>
            <a:endParaRPr/>
          </a:p>
        </p:txBody>
      </p:sp>
      <p:pic>
        <p:nvPicPr>
          <p:cNvPr id="71" name="Google Shape;71;p15"/>
          <p:cNvPicPr preferRelativeResize="0"/>
          <p:nvPr/>
        </p:nvPicPr>
        <p:blipFill>
          <a:blip r:embed="rId3">
            <a:alphaModFix/>
          </a:blip>
          <a:stretch>
            <a:fillRect/>
          </a:stretch>
        </p:blipFill>
        <p:spPr>
          <a:xfrm>
            <a:off x="4893200" y="150"/>
            <a:ext cx="4260300" cy="5143500"/>
          </a:xfrm>
          <a:prstGeom prst="rect">
            <a:avLst/>
          </a:prstGeom>
          <a:noFill/>
          <a:ln>
            <a:noFill/>
          </a:ln>
          <a:effectLst>
            <a:outerShdw blurRad="71438" dist="66675" dir="1014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Vision</a:t>
            </a:r>
            <a:endParaRPr sz="2200" b="1"/>
          </a:p>
          <a:p>
            <a:pPr marL="457200" lvl="0" indent="0" algn="l" rtl="0">
              <a:spcBef>
                <a:spcPts val="0"/>
              </a:spcBef>
              <a:spcAft>
                <a:spcPts val="0"/>
              </a:spcAft>
              <a:buNone/>
            </a:pPr>
            <a:endParaRPr sz="2200" b="1"/>
          </a:p>
          <a:p>
            <a:pPr marL="457200" lvl="0" indent="-317500" algn="l" rtl="0">
              <a:spcBef>
                <a:spcPts val="0"/>
              </a:spcBef>
              <a:spcAft>
                <a:spcPts val="0"/>
              </a:spcAft>
              <a:buSzPts val="1400"/>
              <a:buChar char="●"/>
            </a:pPr>
            <a:r>
              <a:rPr lang="en" sz="1400"/>
              <a:t>Advanced </a:t>
            </a:r>
            <a:r>
              <a:rPr lang="en" sz="1400" b="1"/>
              <a:t>face recognition and tracking </a:t>
            </a:r>
            <a:r>
              <a:rPr lang="en" sz="1400"/>
              <a:t>and automated response mechanism.</a:t>
            </a:r>
            <a:endParaRPr sz="1400"/>
          </a:p>
          <a:p>
            <a:pPr marL="457200" lvl="0" indent="-317500" algn="l" rtl="0">
              <a:spcBef>
                <a:spcPts val="0"/>
              </a:spcBef>
              <a:spcAft>
                <a:spcPts val="0"/>
              </a:spcAft>
              <a:buSzPts val="1400"/>
              <a:buChar char="●"/>
            </a:pPr>
            <a:r>
              <a:rPr lang="en" sz="1400"/>
              <a:t>Advanced following with pose estimation and ‘</a:t>
            </a:r>
            <a:r>
              <a:rPr lang="en" sz="1400" b="1"/>
              <a:t>single lens distance approximation</a:t>
            </a:r>
            <a:r>
              <a:rPr lang="en" sz="1400"/>
              <a:t>’ technique.</a:t>
            </a:r>
            <a:endParaRPr sz="1400"/>
          </a:p>
          <a:p>
            <a:pPr marL="457200" lvl="0" indent="-317500" algn="l" rtl="0">
              <a:lnSpc>
                <a:spcPct val="115000"/>
              </a:lnSpc>
              <a:spcBef>
                <a:spcPts val="0"/>
              </a:spcBef>
              <a:spcAft>
                <a:spcPts val="0"/>
              </a:spcAft>
              <a:buSzPts val="1400"/>
              <a:buChar char="●"/>
            </a:pPr>
            <a:r>
              <a:rPr lang="en" sz="1400" b="1"/>
              <a:t>Realtime remembering of people</a:t>
            </a:r>
            <a:r>
              <a:rPr lang="en" sz="1400"/>
              <a:t> by clicking their photo and updating the database in parallel thread while recognizing people in primary thread.</a:t>
            </a:r>
            <a:endParaRPr sz="1400"/>
          </a:p>
          <a:p>
            <a:pPr marL="457200" lvl="0" indent="-317500" algn="l" rtl="0">
              <a:lnSpc>
                <a:spcPct val="115000"/>
              </a:lnSpc>
              <a:spcBef>
                <a:spcPts val="0"/>
              </a:spcBef>
              <a:spcAft>
                <a:spcPts val="0"/>
              </a:spcAft>
              <a:buSzPts val="1400"/>
              <a:buChar char="●"/>
            </a:pPr>
            <a:r>
              <a:rPr lang="en" sz="1400" b="1"/>
              <a:t>Smart mapping of neck movements</a:t>
            </a:r>
            <a:r>
              <a:rPr lang="en" sz="1400"/>
              <a:t> according to the number of people present in the robot's view.</a:t>
            </a:r>
            <a:endParaRPr sz="1400"/>
          </a:p>
          <a:p>
            <a:pPr marL="457200" lvl="0" indent="-317500" algn="l" rtl="0">
              <a:lnSpc>
                <a:spcPct val="115000"/>
              </a:lnSpc>
              <a:spcBef>
                <a:spcPts val="0"/>
              </a:spcBef>
              <a:spcAft>
                <a:spcPts val="0"/>
              </a:spcAft>
              <a:buSzPts val="1400"/>
              <a:buChar char="●"/>
            </a:pPr>
            <a:r>
              <a:rPr lang="en" sz="1400" b="1"/>
              <a:t>Support for remembering strangers’ faces anonymously.</a:t>
            </a:r>
            <a:r>
              <a:rPr lang="en" sz="1400"/>
              <a:t> The vision module is defaulty in recognition mode which continuously maintains a set of faces that the robot has witnessed in last 2 hours. It does so by parallelly generating face encodings for the recurrent faces. In case of a person returning soon, the robot shall not wish them again and again.</a:t>
            </a:r>
            <a:endParaRPr sz="1400"/>
          </a:p>
        </p:txBody>
      </p:sp>
      <p:sp>
        <p:nvSpPr>
          <p:cNvPr id="265" name="Google Shape;26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71" name="Google Shape;271;p46"/>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Vision</a:t>
            </a:r>
            <a:endParaRPr sz="2200" b="1"/>
          </a:p>
          <a:p>
            <a:pPr marL="0" lvl="0" indent="0" algn="l" rtl="0">
              <a:lnSpc>
                <a:spcPct val="115000"/>
              </a:lnSpc>
              <a:spcBef>
                <a:spcPts val="0"/>
              </a:spcBef>
              <a:spcAft>
                <a:spcPts val="0"/>
              </a:spcAft>
              <a:buNone/>
            </a:pPr>
            <a:endParaRPr sz="1400"/>
          </a:p>
          <a:p>
            <a:pPr marL="457200" lvl="0" indent="-317500" algn="l" rtl="0">
              <a:lnSpc>
                <a:spcPct val="115000"/>
              </a:lnSpc>
              <a:spcBef>
                <a:spcPts val="1200"/>
              </a:spcBef>
              <a:spcAft>
                <a:spcPts val="0"/>
              </a:spcAft>
              <a:buSzPts val="1400"/>
              <a:buChar char="●"/>
            </a:pPr>
            <a:r>
              <a:rPr lang="en" sz="1400"/>
              <a:t>The robot can not only recognise the faces in its database but also keeps track of the unknown faces for over two hours. The use of a </a:t>
            </a:r>
            <a:r>
              <a:rPr lang="en" sz="1400" b="1"/>
              <a:t>novel face recognition technology incorporating YOLO with smart cropping of the photo to maximize facial area</a:t>
            </a:r>
            <a:r>
              <a:rPr lang="en" sz="1400"/>
              <a:t> provides excessive speed of recognition to the robot.</a:t>
            </a:r>
            <a:endParaRPr sz="1400"/>
          </a:p>
          <a:p>
            <a:pPr marL="457200" lvl="0" indent="-317500" algn="l" rtl="0">
              <a:lnSpc>
                <a:spcPct val="115000"/>
              </a:lnSpc>
              <a:spcBef>
                <a:spcPts val="0"/>
              </a:spcBef>
              <a:spcAft>
                <a:spcPts val="0"/>
              </a:spcAft>
              <a:buSzPts val="1400"/>
              <a:buChar char="●"/>
            </a:pPr>
            <a:r>
              <a:rPr lang="en" sz="1400" b="1"/>
              <a:t>Asking for a cleaner image</a:t>
            </a:r>
            <a:r>
              <a:rPr lang="en" sz="1400"/>
              <a:t> in case the robot tries to capture the image of a person to remember him/her but the image comes out blurry for more than 5 times. The robot can smartly deduce if the person has changed within this period of capturing photo, which it conditionally rejects.</a:t>
            </a:r>
            <a:endParaRPr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77" name="Google Shape;277;p47"/>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Gestures</a:t>
            </a:r>
            <a:endParaRPr sz="2200" b="1"/>
          </a:p>
          <a:p>
            <a:pPr marL="457200" lvl="0" indent="0" algn="l" rtl="0">
              <a:spcBef>
                <a:spcPts val="0"/>
              </a:spcBef>
              <a:spcAft>
                <a:spcPts val="0"/>
              </a:spcAft>
              <a:buNone/>
            </a:pPr>
            <a:endParaRPr sz="2200" b="1"/>
          </a:p>
          <a:p>
            <a:pPr marL="457200" lvl="0" indent="-317500" algn="l" rtl="0">
              <a:spcBef>
                <a:spcPts val="0"/>
              </a:spcBef>
              <a:spcAft>
                <a:spcPts val="0"/>
              </a:spcAft>
              <a:buSzPts val="1400"/>
              <a:buChar char="●"/>
            </a:pPr>
            <a:r>
              <a:rPr lang="en" sz="1400"/>
              <a:t>More than </a:t>
            </a:r>
            <a:r>
              <a:rPr lang="en" sz="1400" b="1"/>
              <a:t>twenty hand gestures</a:t>
            </a:r>
            <a:r>
              <a:rPr lang="en" sz="1400"/>
              <a:t> with </a:t>
            </a:r>
            <a:r>
              <a:rPr lang="en" sz="1400" b="1"/>
              <a:t>ten extra palm gestures</a:t>
            </a:r>
            <a:r>
              <a:rPr lang="en" sz="1400"/>
              <a:t> helping the robot to bring forth her reply with assisting body language including Hi, shaking hands, salute, horns, preach, cheese, okay etc.</a:t>
            </a:r>
            <a:endParaRPr sz="1400"/>
          </a:p>
          <a:p>
            <a:pPr marL="457200" lvl="0" indent="-317500" algn="l" rtl="0">
              <a:spcBef>
                <a:spcPts val="0"/>
              </a:spcBef>
              <a:spcAft>
                <a:spcPts val="0"/>
              </a:spcAft>
              <a:buSzPts val="1400"/>
              <a:buChar char="●"/>
            </a:pPr>
            <a:r>
              <a:rPr lang="en" sz="1400" b="1"/>
              <a:t>Eye gestures</a:t>
            </a:r>
            <a:r>
              <a:rPr lang="en" sz="1400"/>
              <a:t> are produced to show that the robot is "thinking" by optly applying body language science.</a:t>
            </a:r>
            <a:endParaRPr sz="1400"/>
          </a:p>
          <a:p>
            <a:pPr marL="457200" lvl="0" indent="-317500" algn="l" rtl="0">
              <a:spcBef>
                <a:spcPts val="0"/>
              </a:spcBef>
              <a:spcAft>
                <a:spcPts val="0"/>
              </a:spcAft>
              <a:buSzPts val="1400"/>
              <a:buChar char="●"/>
            </a:pPr>
            <a:r>
              <a:rPr lang="en" sz="1400" b="1"/>
              <a:t>Smart jaw synchronization</a:t>
            </a:r>
            <a:r>
              <a:rPr lang="en" sz="1400"/>
              <a:t> with the speech by determining the length of speech and then oscillating the jaw accordingly.</a:t>
            </a:r>
            <a:endParaRPr sz="1400"/>
          </a:p>
          <a:p>
            <a:pPr marL="457200" lvl="0" indent="-317500" algn="l" rtl="0">
              <a:spcBef>
                <a:spcPts val="0"/>
              </a:spcBef>
              <a:spcAft>
                <a:spcPts val="0"/>
              </a:spcAft>
              <a:buSzPts val="1400"/>
              <a:buChar char="●"/>
            </a:pPr>
            <a:r>
              <a:rPr lang="en" sz="1400"/>
              <a:t>Neck movements to deliver speech to multiple number of people present together.</a:t>
            </a:r>
            <a:endParaRPr sz="1400"/>
          </a:p>
          <a:p>
            <a:pPr marL="457200" lvl="0" indent="-317500" algn="l" rtl="0">
              <a:spcBef>
                <a:spcPts val="0"/>
              </a:spcBef>
              <a:spcAft>
                <a:spcPts val="0"/>
              </a:spcAft>
              <a:buSzPts val="1400"/>
              <a:buChar char="●"/>
            </a:pPr>
            <a:r>
              <a:rPr lang="en" sz="1400" b="1"/>
              <a:t>Smart neck movement</a:t>
            </a:r>
            <a:r>
              <a:rPr lang="en" sz="1400"/>
              <a:t> based on a new person entering the scene.</a:t>
            </a:r>
            <a:endParaRPr sz="1400"/>
          </a:p>
          <a:p>
            <a:pPr marL="0" lvl="0" indent="0" algn="l" rtl="0">
              <a:lnSpc>
                <a:spcPct val="115000"/>
              </a:lnSpc>
              <a:spcBef>
                <a:spcPts val="1200"/>
              </a:spcBef>
              <a:spcAft>
                <a:spcPts val="1200"/>
              </a:spcAft>
              <a:buNone/>
            </a:pPr>
            <a:endParaRPr sz="16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Features of Anushka</a:t>
            </a:r>
            <a:endParaRPr b="1"/>
          </a:p>
        </p:txBody>
      </p:sp>
      <p:sp>
        <p:nvSpPr>
          <p:cNvPr id="283" name="Google Shape;283;p48"/>
          <p:cNvSpPr txBox="1">
            <a:spLocks noGrp="1"/>
          </p:cNvSpPr>
          <p:nvPr>
            <p:ph type="body" idx="1"/>
          </p:nvPr>
        </p:nvSpPr>
        <p:spPr>
          <a:xfrm>
            <a:off x="311700" y="1152475"/>
            <a:ext cx="8520600" cy="38421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00" b="1"/>
              <a:t>Structure</a:t>
            </a:r>
            <a:endParaRPr sz="2200" b="1"/>
          </a:p>
          <a:p>
            <a:pPr marL="457200" lvl="0" indent="0" algn="l" rtl="0">
              <a:spcBef>
                <a:spcPts val="0"/>
              </a:spcBef>
              <a:spcAft>
                <a:spcPts val="0"/>
              </a:spcAft>
              <a:buNone/>
            </a:pPr>
            <a:endParaRPr sz="2200" b="1"/>
          </a:p>
          <a:p>
            <a:pPr marL="457200" lvl="0" indent="-317500" algn="l" rtl="0">
              <a:lnSpc>
                <a:spcPct val="150000"/>
              </a:lnSpc>
              <a:spcBef>
                <a:spcPts val="0"/>
              </a:spcBef>
              <a:spcAft>
                <a:spcPts val="0"/>
              </a:spcAft>
              <a:buSzPts val="1400"/>
              <a:buChar char="●"/>
            </a:pPr>
            <a:r>
              <a:rPr lang="en" sz="1400"/>
              <a:t>Completely devoid of hydraulics, employing servo motors for smooth operation.</a:t>
            </a:r>
            <a:endParaRPr sz="1400"/>
          </a:p>
          <a:p>
            <a:pPr marL="457200" lvl="0" indent="-317500" algn="l" rtl="0">
              <a:lnSpc>
                <a:spcPct val="150000"/>
              </a:lnSpc>
              <a:spcBef>
                <a:spcPts val="0"/>
              </a:spcBef>
              <a:spcAft>
                <a:spcPts val="0"/>
              </a:spcAft>
              <a:buSzPts val="1400"/>
              <a:buChar char="●"/>
            </a:pPr>
            <a:r>
              <a:rPr lang="en" sz="1400"/>
              <a:t>Symmetric gesture angle for each hand for distributed load over the body.</a:t>
            </a:r>
            <a:endParaRPr sz="1400"/>
          </a:p>
          <a:p>
            <a:pPr marL="457200" lvl="0" indent="-317500" algn="l" rtl="0">
              <a:lnSpc>
                <a:spcPct val="150000"/>
              </a:lnSpc>
              <a:spcBef>
                <a:spcPts val="0"/>
              </a:spcBef>
              <a:spcAft>
                <a:spcPts val="0"/>
              </a:spcAft>
              <a:buSzPts val="1400"/>
              <a:buChar char="●"/>
            </a:pPr>
            <a:r>
              <a:rPr lang="en" sz="1400"/>
              <a:t>Separately dedicated power supply to each hand for proper gesture outcome.</a:t>
            </a:r>
            <a:endParaRPr sz="1400"/>
          </a:p>
          <a:p>
            <a:pPr marL="457200" lvl="0" indent="-317500" algn="l" rtl="0">
              <a:lnSpc>
                <a:spcPct val="150000"/>
              </a:lnSpc>
              <a:spcBef>
                <a:spcPts val="0"/>
              </a:spcBef>
              <a:spcAft>
                <a:spcPts val="0"/>
              </a:spcAft>
              <a:buSzPts val="1400"/>
              <a:buChar char="●"/>
            </a:pPr>
            <a:r>
              <a:rPr lang="en" sz="1400"/>
              <a:t>Each embedded system has </a:t>
            </a:r>
            <a:r>
              <a:rPr lang="en" sz="1400" b="1"/>
              <a:t>special keywordID of communication (SKC)</a:t>
            </a:r>
            <a:r>
              <a:rPr lang="en" sz="1400"/>
              <a:t> for easy troubleshooting and module recognition during maintenance.</a:t>
            </a:r>
            <a:endParaRPr sz="16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title"/>
          </p:nvPr>
        </p:nvSpPr>
        <p:spPr>
          <a:xfrm>
            <a:off x="618750" y="1752450"/>
            <a:ext cx="7906500" cy="163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200" b="1"/>
              <a:t>Still, What Makes Anushka the Most Promising of them All ?</a:t>
            </a:r>
            <a:endParaRPr sz="4200" b="1"/>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Our Unique Selling Proposition</a:t>
            </a:r>
            <a:endParaRPr b="1"/>
          </a:p>
        </p:txBody>
      </p:sp>
      <p:sp>
        <p:nvSpPr>
          <p:cNvPr id="294" name="Google Shape;294;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05000"/>
              </a:lnSpc>
              <a:spcBef>
                <a:spcPts val="0"/>
              </a:spcBef>
              <a:spcAft>
                <a:spcPts val="0"/>
              </a:spcAft>
              <a:buSzPts val="1500"/>
              <a:buChar char="●"/>
            </a:pPr>
            <a:r>
              <a:rPr lang="en" sz="1500"/>
              <a:t>The only robot worldwide whose </a:t>
            </a:r>
            <a:r>
              <a:rPr lang="en" sz="1500" b="1"/>
              <a:t>Heart beats</a:t>
            </a:r>
            <a:r>
              <a:rPr lang="en" sz="1500"/>
              <a:t>. The initial and final beats of heart are louder while the beating of heart slows down in normal setting. The heartbeat rises as the pressure increase on the system due to power loss or increased resource usage.</a:t>
            </a:r>
            <a:endParaRPr sz="1500"/>
          </a:p>
          <a:p>
            <a:pPr marL="457200" lvl="0" indent="-323850" algn="l" rtl="0">
              <a:lnSpc>
                <a:spcPct val="105000"/>
              </a:lnSpc>
              <a:spcBef>
                <a:spcPts val="0"/>
              </a:spcBef>
              <a:spcAft>
                <a:spcPts val="0"/>
              </a:spcAft>
              <a:buSzPts val="1500"/>
              <a:buChar char="●"/>
            </a:pPr>
            <a:r>
              <a:rPr lang="en" sz="1500" b="1"/>
              <a:t>FollowMe mode</a:t>
            </a:r>
            <a:r>
              <a:rPr lang="en" sz="1500"/>
              <a:t> for Rolls module that smartly maps the distance between the person and the robot using only the 2D camera and no depth sensor. It uses the novel approach of single camera distance measurement by employing ‘</a:t>
            </a:r>
            <a:r>
              <a:rPr lang="en" sz="1500" b="1"/>
              <a:t>len's makers formula’ </a:t>
            </a:r>
            <a:r>
              <a:rPr lang="en" sz="1500"/>
              <a:t>to measure this distance by the focal length of the camera used in robot. It smartly deduces the number of seconds the motors of the wheel mechanism have to move to rotate or move forward towards the person based on feedback of robot's wheels' angular velocity.</a:t>
            </a:r>
            <a:endParaRPr sz="1500"/>
          </a:p>
          <a:p>
            <a:pPr marL="457200" lvl="0" indent="-323850" algn="l" rtl="0">
              <a:lnSpc>
                <a:spcPct val="105000"/>
              </a:lnSpc>
              <a:spcBef>
                <a:spcPts val="0"/>
              </a:spcBef>
              <a:spcAft>
                <a:spcPts val="0"/>
              </a:spcAft>
              <a:buSzPts val="1500"/>
              <a:buChar char="●"/>
            </a:pPr>
            <a:r>
              <a:rPr lang="en" sz="1500"/>
              <a:t>Support for understanding </a:t>
            </a:r>
            <a:r>
              <a:rPr lang="en" sz="1500" b="1"/>
              <a:t>Indian Sign Language</a:t>
            </a:r>
            <a:r>
              <a:rPr lang="en" sz="1500"/>
              <a:t>.</a:t>
            </a:r>
            <a:endParaRPr sz="1500"/>
          </a:p>
          <a:p>
            <a:pPr marL="457200" lvl="0" indent="-323850" algn="l" rtl="0">
              <a:lnSpc>
                <a:spcPct val="105000"/>
              </a:lnSpc>
              <a:spcBef>
                <a:spcPts val="0"/>
              </a:spcBef>
              <a:spcAft>
                <a:spcPts val="0"/>
              </a:spcAft>
              <a:buSzPts val="1500"/>
              <a:buChar char="●"/>
            </a:pPr>
            <a:r>
              <a:rPr lang="en" sz="1500"/>
              <a:t>Made within a period of </a:t>
            </a:r>
            <a:r>
              <a:rPr lang="en" sz="1500" b="1"/>
              <a:t>only 8 months</a:t>
            </a:r>
            <a:r>
              <a:rPr lang="en" sz="1500"/>
              <a:t>.</a:t>
            </a:r>
            <a:endParaRPr sz="1500"/>
          </a:p>
          <a:p>
            <a:pPr marL="457200" lvl="0" indent="-323850" algn="l" rtl="0">
              <a:lnSpc>
                <a:spcPct val="105000"/>
              </a:lnSpc>
              <a:spcBef>
                <a:spcPts val="0"/>
              </a:spcBef>
              <a:spcAft>
                <a:spcPts val="0"/>
              </a:spcAft>
              <a:buSzPts val="1500"/>
              <a:buChar char="●"/>
            </a:pPr>
            <a:r>
              <a:rPr lang="en" sz="1500"/>
              <a:t>Completely modular software.</a:t>
            </a:r>
            <a:endParaRPr sz="1500"/>
          </a:p>
          <a:p>
            <a:pPr marL="457200" lvl="0" indent="-323850" algn="l" rtl="0">
              <a:lnSpc>
                <a:spcPct val="105000"/>
              </a:lnSpc>
              <a:spcBef>
                <a:spcPts val="0"/>
              </a:spcBef>
              <a:spcAft>
                <a:spcPts val="0"/>
              </a:spcAft>
              <a:buSzPts val="1500"/>
              <a:buChar char="●"/>
            </a:pPr>
            <a:r>
              <a:rPr lang="en" sz="1500"/>
              <a:t>Made </a:t>
            </a:r>
            <a:r>
              <a:rPr lang="en" sz="1500" b="1"/>
              <a:t>within a cost of 1 Lakh INR only</a:t>
            </a:r>
            <a:r>
              <a:rPr lang="en" sz="1500"/>
              <a:t>. </a:t>
            </a:r>
            <a:endParaRPr sz="15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Our Unique Selling Proposition</a:t>
            </a:r>
            <a:endParaRPr b="1"/>
          </a:p>
        </p:txBody>
      </p:sp>
      <p:sp>
        <p:nvSpPr>
          <p:cNvPr id="300" name="Google Shape;300;p51"/>
          <p:cNvSpPr txBox="1">
            <a:spLocks noGrp="1"/>
          </p:cNvSpPr>
          <p:nvPr>
            <p:ph type="body" idx="1"/>
          </p:nvPr>
        </p:nvSpPr>
        <p:spPr>
          <a:xfrm>
            <a:off x="418563" y="1191296"/>
            <a:ext cx="8480738" cy="37477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The core smartness of Anushka lies in the fact that it uses </a:t>
            </a:r>
            <a:r>
              <a:rPr lang="en" sz="1200" b="1" dirty="0"/>
              <a:t>layers of psychological approach to generate replies</a:t>
            </a:r>
            <a:r>
              <a:rPr lang="en" sz="1200" dirty="0"/>
              <a:t>. Her brain has been designed according to the </a:t>
            </a:r>
            <a:r>
              <a:rPr lang="en" sz="1200" b="1" dirty="0"/>
              <a:t>vedic concept of mind in hindu scriptures</a:t>
            </a:r>
            <a:r>
              <a:rPr lang="en" sz="1200" dirty="0"/>
              <a:t> that state that human mind is made of 4 parts: </a:t>
            </a:r>
            <a:r>
              <a:rPr lang="en" sz="1200" b="1" dirty="0"/>
              <a:t>Chitta </a:t>
            </a:r>
            <a:r>
              <a:rPr lang="en" sz="1200" dirty="0"/>
              <a:t>(conscience), </a:t>
            </a:r>
            <a:r>
              <a:rPr lang="en" sz="1200" b="1" dirty="0"/>
              <a:t>Manas</a:t>
            </a:r>
            <a:r>
              <a:rPr lang="en" sz="1200" dirty="0"/>
              <a:t> (memory) , </a:t>
            </a:r>
            <a:r>
              <a:rPr lang="en" sz="1200" b="1" dirty="0"/>
              <a:t>Ahankaram</a:t>
            </a:r>
            <a:r>
              <a:rPr lang="en" sz="1200" dirty="0"/>
              <a:t> (personality) and </a:t>
            </a:r>
            <a:r>
              <a:rPr lang="en" sz="1200" b="1" dirty="0"/>
              <a:t>Buddhi </a:t>
            </a:r>
            <a:r>
              <a:rPr lang="en" sz="1200" dirty="0"/>
              <a:t>(intelligence). All these four parts have been programmatically coded into making of the brain module of Anushka.</a:t>
            </a:r>
            <a:endParaRPr sz="1200"/>
          </a:p>
          <a:p>
            <a:pPr marL="457200" lvl="1" indent="-307340" algn="l" rtl="0">
              <a:spcBef>
                <a:spcPts val="1200"/>
              </a:spcBef>
              <a:spcAft>
                <a:spcPts val="0"/>
              </a:spcAft>
              <a:buSzPct val="100000"/>
              <a:buChar char="○"/>
            </a:pPr>
            <a:r>
              <a:rPr lang="en" sz="1200" dirty="0" smtClean="0"/>
              <a:t>Her </a:t>
            </a:r>
            <a:r>
              <a:rPr lang="en" sz="1200" i="1" dirty="0" smtClean="0"/>
              <a:t>chitta </a:t>
            </a:r>
            <a:r>
              <a:rPr lang="en" sz="1200" dirty="0" smtClean="0"/>
              <a:t>is designed through the use of deep learning and neural networks and mathematical approach. </a:t>
            </a:r>
            <a:endParaRPr sz="1200" smtClean="0"/>
          </a:p>
          <a:p>
            <a:pPr marL="457200" lvl="1" indent="-307340" algn="l" rtl="0">
              <a:spcBef>
                <a:spcPts val="0"/>
              </a:spcBef>
              <a:spcAft>
                <a:spcPts val="0"/>
              </a:spcAft>
              <a:buSzPct val="100000"/>
              <a:buChar char="○"/>
            </a:pPr>
            <a:r>
              <a:rPr lang="en" sz="1200" dirty="0" smtClean="0"/>
              <a:t>Her </a:t>
            </a:r>
            <a:r>
              <a:rPr lang="en" sz="1200" i="1" dirty="0" smtClean="0"/>
              <a:t>manas</a:t>
            </a:r>
            <a:r>
              <a:rPr lang="en" sz="1200" dirty="0" smtClean="0"/>
              <a:t> consists of all the memory and information that she has about herself and her creators and where she is. Her memory has been divided into a huge bank of knowledge about herself and KIET known as 'knowledgeLog'. She is also connected to the internet to search for information she doesn't have currently in database. She then can smartly decide whether to store the surfed information for long time or for once only.</a:t>
            </a:r>
            <a:endParaRPr sz="1200" smtClean="0"/>
          </a:p>
          <a:p>
            <a:pPr marL="457200" lvl="1" indent="-307340" algn="l" rtl="0">
              <a:spcBef>
                <a:spcPts val="0"/>
              </a:spcBef>
              <a:spcAft>
                <a:spcPts val="0"/>
              </a:spcAft>
              <a:buSzPct val="100000"/>
              <a:buChar char="○"/>
            </a:pPr>
            <a:r>
              <a:rPr lang="en" sz="1200" dirty="0" smtClean="0"/>
              <a:t>Her </a:t>
            </a:r>
            <a:r>
              <a:rPr lang="en" sz="1200" i="1" dirty="0" smtClean="0"/>
              <a:t>ahankara</a:t>
            </a:r>
            <a:r>
              <a:rPr lang="en" sz="1200" dirty="0" smtClean="0"/>
              <a:t> or personality is hugely shaped by the supervised pre-training that she has been given using the 'trainModel.py' file. It helps her to mold the facts that she have and present them in her 'tone' or mannerism.</a:t>
            </a:r>
            <a:endParaRPr sz="1200" smtClean="0"/>
          </a:p>
          <a:p>
            <a:pPr marL="457200" lvl="1" indent="-307340" algn="l" rtl="0">
              <a:spcBef>
                <a:spcPts val="0"/>
              </a:spcBef>
              <a:spcAft>
                <a:spcPts val="0"/>
              </a:spcAft>
              <a:buSzPct val="100000"/>
              <a:buChar char="○"/>
            </a:pPr>
            <a:r>
              <a:rPr lang="en" sz="1200" dirty="0" smtClean="0"/>
              <a:t>Her </a:t>
            </a:r>
            <a:r>
              <a:rPr lang="en" sz="1200" i="1" dirty="0" smtClean="0"/>
              <a:t>buddhi</a:t>
            </a:r>
            <a:r>
              <a:rPr lang="en" sz="1200" dirty="0" smtClean="0"/>
              <a:t> (intelligence) comes from the procedure of combining all of the data together but still replying with the data that is closest to the context of user's query. For this, anushka has to keep track of the last queries and produce result according to user's context.</a:t>
            </a:r>
            <a:endParaRPr sz="12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666450" y="2095800"/>
            <a:ext cx="7906500" cy="951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500" b="1"/>
              <a:t>And how does it work?</a:t>
            </a:r>
            <a:endParaRPr sz="45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3"/>
          <p:cNvSpPr txBox="1">
            <a:spLocks noGrp="1"/>
          </p:cNvSpPr>
          <p:nvPr>
            <p:ph type="body" idx="1"/>
          </p:nvPr>
        </p:nvSpPr>
        <p:spPr>
          <a:xfrm>
            <a:off x="311700" y="274550"/>
            <a:ext cx="8520600" cy="721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a:buNone/>
            </a:pPr>
            <a:r>
              <a:rPr lang="en" sz="1462"/>
              <a:t>Anushka follows a methodical approach for replying which consists of analysing the query through a series of given schema:</a:t>
            </a:r>
            <a:endParaRPr sz="1462"/>
          </a:p>
          <a:p>
            <a:pPr marL="0" lvl="0" indent="0" algn="l" rtl="0">
              <a:lnSpc>
                <a:spcPct val="95000"/>
              </a:lnSpc>
              <a:spcBef>
                <a:spcPts val="1200"/>
              </a:spcBef>
              <a:spcAft>
                <a:spcPts val="1200"/>
              </a:spcAft>
              <a:buSzPts val="852"/>
              <a:buNone/>
            </a:pPr>
            <a:endParaRPr sz="1695"/>
          </a:p>
        </p:txBody>
      </p:sp>
      <p:pic>
        <p:nvPicPr>
          <p:cNvPr id="311" name="Google Shape;311;p53"/>
          <p:cNvPicPr preferRelativeResize="0"/>
          <p:nvPr/>
        </p:nvPicPr>
        <p:blipFill>
          <a:blip r:embed="rId3">
            <a:alphaModFix/>
          </a:blip>
          <a:stretch>
            <a:fillRect/>
          </a:stretch>
        </p:blipFill>
        <p:spPr>
          <a:xfrm>
            <a:off x="354975" y="881550"/>
            <a:ext cx="8397574" cy="413217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4"/>
          <p:cNvSpPr txBox="1">
            <a:spLocks noGrp="1"/>
          </p:cNvSpPr>
          <p:nvPr>
            <p:ph type="title"/>
          </p:nvPr>
        </p:nvSpPr>
        <p:spPr>
          <a:xfrm>
            <a:off x="618750" y="1890450"/>
            <a:ext cx="7906500" cy="136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b="1"/>
              <a:t>Pre-Publicizing Reviews for Anushka</a:t>
            </a:r>
            <a:endParaRPr sz="4200" b="1"/>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1977500" y="425775"/>
            <a:ext cx="5108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Humanoids</a:t>
            </a:r>
            <a:r>
              <a:rPr lang="en"/>
              <a:t> </a:t>
            </a:r>
            <a:r>
              <a:rPr lang="en" b="1"/>
              <a:t>at International level</a:t>
            </a:r>
            <a:endParaRPr b="1"/>
          </a:p>
        </p:txBody>
      </p:sp>
      <p:sp>
        <p:nvSpPr>
          <p:cNvPr id="77" name="Google Shape;77;p16"/>
          <p:cNvSpPr txBox="1">
            <a:spLocks noGrp="1"/>
          </p:cNvSpPr>
          <p:nvPr>
            <p:ph type="body" idx="1"/>
          </p:nvPr>
        </p:nvSpPr>
        <p:spPr>
          <a:xfrm>
            <a:off x="3108825" y="1285625"/>
            <a:ext cx="2697000" cy="3657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a:t>There are various Humanoid Robots made across the world, out of which only two stand at a level of high artificial advancement of intelligence and relative movements of humanoid parts.</a:t>
            </a:r>
            <a:endParaRPr sz="1400"/>
          </a:p>
          <a:p>
            <a:pPr marL="0" lvl="0" indent="0" algn="ctr" rtl="0">
              <a:spcBef>
                <a:spcPts val="1200"/>
              </a:spcBef>
              <a:spcAft>
                <a:spcPts val="0"/>
              </a:spcAft>
              <a:buNone/>
            </a:pPr>
            <a:r>
              <a:rPr lang="en" sz="1400"/>
              <a:t>They are:</a:t>
            </a:r>
            <a:endParaRPr sz="1400"/>
          </a:p>
          <a:p>
            <a:pPr marL="457200" lvl="0" indent="-317500" algn="ctr" rtl="0">
              <a:spcBef>
                <a:spcPts val="1200"/>
              </a:spcBef>
              <a:spcAft>
                <a:spcPts val="0"/>
              </a:spcAft>
              <a:buSzPts val="1400"/>
              <a:buAutoNum type="arabicPeriod"/>
            </a:pPr>
            <a:r>
              <a:rPr lang="en" sz="1400"/>
              <a:t>Sophia by Hanson Robotics</a:t>
            </a:r>
            <a:endParaRPr sz="1400"/>
          </a:p>
          <a:p>
            <a:pPr marL="457200" lvl="0" indent="-317500" algn="ctr" rtl="0">
              <a:spcBef>
                <a:spcPts val="0"/>
              </a:spcBef>
              <a:spcAft>
                <a:spcPts val="0"/>
              </a:spcAft>
              <a:buSzPts val="1400"/>
              <a:buAutoNum type="arabicPeriod"/>
            </a:pPr>
            <a:r>
              <a:rPr lang="en" sz="1400"/>
              <a:t>Ameca by Mexican Government</a:t>
            </a:r>
            <a:endParaRPr sz="1400"/>
          </a:p>
        </p:txBody>
      </p:sp>
      <p:pic>
        <p:nvPicPr>
          <p:cNvPr id="78" name="Google Shape;78;p16"/>
          <p:cNvPicPr preferRelativeResize="0"/>
          <p:nvPr/>
        </p:nvPicPr>
        <p:blipFill>
          <a:blip r:embed="rId3">
            <a:alphaModFix/>
          </a:blip>
          <a:stretch>
            <a:fillRect/>
          </a:stretch>
        </p:blipFill>
        <p:spPr>
          <a:xfrm>
            <a:off x="152400" y="1285625"/>
            <a:ext cx="2881052" cy="3658025"/>
          </a:xfrm>
          <a:prstGeom prst="rect">
            <a:avLst/>
          </a:prstGeom>
          <a:noFill/>
          <a:ln>
            <a:noFill/>
          </a:ln>
        </p:spPr>
      </p:pic>
      <p:pic>
        <p:nvPicPr>
          <p:cNvPr id="79" name="Google Shape;79;p16"/>
          <p:cNvPicPr preferRelativeResize="0"/>
          <p:nvPr/>
        </p:nvPicPr>
        <p:blipFill>
          <a:blip r:embed="rId4">
            <a:alphaModFix/>
          </a:blip>
          <a:stretch>
            <a:fillRect/>
          </a:stretch>
        </p:blipFill>
        <p:spPr>
          <a:xfrm>
            <a:off x="5690726" y="1285625"/>
            <a:ext cx="3300874" cy="365802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body" idx="1"/>
          </p:nvPr>
        </p:nvSpPr>
        <p:spPr>
          <a:xfrm>
            <a:off x="311700" y="1476925"/>
            <a:ext cx="8520600" cy="2277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a:t>We, the Team31 got a chance to present our robot’s prototype sample at IIT Bombay and the results were promising and propitious.</a:t>
            </a:r>
            <a:endParaRPr sz="1600"/>
          </a:p>
          <a:p>
            <a:pPr marL="0" lvl="0" indent="0" algn="l" rtl="0">
              <a:spcBef>
                <a:spcPts val="1200"/>
              </a:spcBef>
              <a:spcAft>
                <a:spcPts val="0"/>
              </a:spcAft>
              <a:buNone/>
            </a:pPr>
            <a:r>
              <a:rPr lang="en" sz="1600"/>
              <a:t>Not only technically, Anushka stands a chance to win the hearts of people, local and beyond, due to its wide language support and interactive conversation inclusive of gestures.</a:t>
            </a:r>
            <a:endParaRPr sz="1600"/>
          </a:p>
          <a:p>
            <a:pPr marL="0" lvl="0" indent="0" algn="l" rtl="0">
              <a:spcBef>
                <a:spcPts val="1200"/>
              </a:spcBef>
              <a:spcAft>
                <a:spcPts val="1200"/>
              </a:spcAft>
              <a:buNone/>
            </a:pPr>
            <a:r>
              <a:rPr lang="en" sz="1600"/>
              <a:t>Following are the various moments we could capture where people met her and engaged in conversation and found her helping and charming…</a:t>
            </a:r>
            <a:endParaRPr sz="16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7"/>
          <p:cNvPicPr preferRelativeResize="0"/>
          <p:nvPr/>
        </p:nvPicPr>
        <p:blipFill>
          <a:blip r:embed="rId3">
            <a:alphaModFix/>
          </a:blip>
          <a:stretch>
            <a:fillRect/>
          </a:stretch>
        </p:blipFill>
        <p:spPr>
          <a:xfrm>
            <a:off x="1183975"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8"/>
          <p:cNvPicPr preferRelativeResize="0"/>
          <p:nvPr/>
        </p:nvPicPr>
        <p:blipFill>
          <a:blip r:embed="rId3">
            <a:alphaModFix/>
          </a:blip>
          <a:stretch>
            <a:fillRect/>
          </a:stretch>
        </p:blipFill>
        <p:spPr>
          <a:xfrm>
            <a:off x="1083076" y="0"/>
            <a:ext cx="6858008" cy="51435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9"/>
          <p:cNvPicPr preferRelativeResize="0"/>
          <p:nvPr/>
        </p:nvPicPr>
        <p:blipFill>
          <a:blip r:embed="rId3">
            <a:alphaModFix/>
          </a:blip>
          <a:stretch>
            <a:fillRect/>
          </a:stretch>
        </p:blipFill>
        <p:spPr>
          <a:xfrm>
            <a:off x="896725"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60"/>
          <p:cNvPicPr preferRelativeResize="0"/>
          <p:nvPr/>
        </p:nvPicPr>
        <p:blipFill>
          <a:blip r:embed="rId3">
            <a:alphaModFix/>
          </a:blip>
          <a:stretch>
            <a:fillRect/>
          </a:stretch>
        </p:blipFill>
        <p:spPr>
          <a:xfrm>
            <a:off x="76075" y="114225"/>
            <a:ext cx="6451599" cy="4838700"/>
          </a:xfrm>
          <a:prstGeom prst="rect">
            <a:avLst/>
          </a:prstGeom>
          <a:noFill/>
          <a:ln>
            <a:noFill/>
          </a:ln>
        </p:spPr>
      </p:pic>
      <p:pic>
        <p:nvPicPr>
          <p:cNvPr id="347" name="Google Shape;347;p60"/>
          <p:cNvPicPr preferRelativeResize="0"/>
          <p:nvPr/>
        </p:nvPicPr>
        <p:blipFill rotWithShape="1">
          <a:blip r:embed="rId4">
            <a:alphaModFix/>
          </a:blip>
          <a:srcRect/>
          <a:stretch/>
        </p:blipFill>
        <p:spPr>
          <a:xfrm rot="-421474">
            <a:off x="6201799" y="1304050"/>
            <a:ext cx="2729876" cy="3639850"/>
          </a:xfrm>
          <a:prstGeom prst="rect">
            <a:avLst/>
          </a:prstGeom>
          <a:noFill/>
          <a:ln>
            <a:noFill/>
          </a:ln>
          <a:effectLst>
            <a:outerShdw blurRad="57150" dist="104775" dir="10860000" algn="bl" rotWithShape="0">
              <a:srgbClr val="000000">
                <a:alpha val="50000"/>
              </a:srgbClr>
            </a:outerShdw>
          </a:effectLst>
        </p:spPr>
      </p:pic>
      <p:sp>
        <p:nvSpPr>
          <p:cNvPr id="348" name="Google Shape;348;p60"/>
          <p:cNvSpPr txBox="1"/>
          <p:nvPr/>
        </p:nvSpPr>
        <p:spPr>
          <a:xfrm>
            <a:off x="297725" y="442775"/>
            <a:ext cx="8034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D9EAD3"/>
                </a:solidFill>
                <a:highlight>
                  <a:schemeClr val="dk1"/>
                </a:highlight>
                <a:latin typeface="Caveat"/>
                <a:ea typeface="Caveat"/>
                <a:cs typeface="Caveat"/>
                <a:sym typeface="Caveat"/>
              </a:rPr>
              <a:t>Do you know? The helping staff of ECE deptt already gave Anushka a name before her naming ceremony. They call her ‘Laado’, which means ‘Dear One’</a:t>
            </a:r>
            <a:r>
              <a:rPr lang="en" sz="2000" b="1">
                <a:solidFill>
                  <a:schemeClr val="lt1"/>
                </a:solidFill>
                <a:highlight>
                  <a:srgbClr val="202122"/>
                </a:highlight>
                <a:latin typeface="Caveat"/>
                <a:ea typeface="Caveat"/>
                <a:cs typeface="Caveat"/>
                <a:sym typeface="Caveat"/>
              </a:rPr>
              <a:t> . </a:t>
            </a:r>
            <a:endParaRPr sz="2000" b="1">
              <a:solidFill>
                <a:schemeClr val="lt1"/>
              </a:solidFill>
              <a:highlight>
                <a:srgbClr val="202122"/>
              </a:highlight>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8823" y="4023039"/>
            <a:ext cx="4134118" cy="1120461"/>
          </a:xfrm>
        </p:spPr>
        <p:txBody>
          <a:bodyPr>
            <a:noAutofit/>
          </a:bodyPr>
          <a:lstStyle/>
          <a:p>
            <a:r>
              <a:rPr lang="en-US" sz="4800" b="1" dirty="0" err="1" smtClean="0"/>
              <a:t>Thankyou</a:t>
            </a:r>
            <a:r>
              <a:rPr lang="en-US" sz="4800" b="1" dirty="0" smtClean="0"/>
              <a:t>…</a:t>
            </a:r>
            <a:endParaRPr lang="en-US" sz="48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Sophia</a:t>
            </a:r>
            <a:endParaRPr b="1"/>
          </a:p>
        </p:txBody>
      </p:sp>
      <p:sp>
        <p:nvSpPr>
          <p:cNvPr id="85" name="Google Shape;85;p17"/>
          <p:cNvSpPr txBox="1">
            <a:spLocks noGrp="1"/>
          </p:cNvSpPr>
          <p:nvPr>
            <p:ph type="body" idx="1"/>
          </p:nvPr>
        </p:nvSpPr>
        <p:spPr>
          <a:xfrm>
            <a:off x="4816325" y="1266375"/>
            <a:ext cx="41178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500"/>
              <a:t>Sophia, developed by Hanson Robotics, is known for her advanced AI and ability to interact with humans. She has even been granted citizenship in Saudi Arabia.</a:t>
            </a:r>
            <a:endParaRPr sz="1500"/>
          </a:p>
          <a:p>
            <a:pPr marL="0" lvl="0" indent="0" algn="l" rtl="0">
              <a:spcBef>
                <a:spcPts val="1200"/>
              </a:spcBef>
              <a:spcAft>
                <a:spcPts val="0"/>
              </a:spcAft>
              <a:buClr>
                <a:schemeClr val="dk1"/>
              </a:buClr>
              <a:buSzPts val="1100"/>
              <a:buFont typeface="Arial"/>
              <a:buNone/>
            </a:pPr>
            <a:r>
              <a:rPr lang="en" sz="1500"/>
              <a:t>Sophia's features include facial recognition technology, natural language processing, and the ability to express emotions through her facial expressions. She has been featured in numerous media outlets and has even given speeches at events around the world.</a:t>
            </a:r>
            <a:endParaRPr sz="1500"/>
          </a:p>
          <a:p>
            <a:pPr marL="0" lvl="0" indent="0" algn="l" rtl="0">
              <a:spcBef>
                <a:spcPts val="1200"/>
              </a:spcBef>
              <a:spcAft>
                <a:spcPts val="1200"/>
              </a:spcAft>
              <a:buNone/>
            </a:pPr>
            <a:endParaRPr sz="1500"/>
          </a:p>
        </p:txBody>
      </p:sp>
      <p:pic>
        <p:nvPicPr>
          <p:cNvPr id="86" name="Google Shape;86;p17"/>
          <p:cNvPicPr preferRelativeResize="0"/>
          <p:nvPr/>
        </p:nvPicPr>
        <p:blipFill rotWithShape="1">
          <a:blip r:embed="rId3">
            <a:alphaModFix/>
          </a:blip>
          <a:srcRect l="11305" r="6592"/>
          <a:stretch/>
        </p:blipFill>
        <p:spPr>
          <a:xfrm>
            <a:off x="311700" y="1266375"/>
            <a:ext cx="4054001" cy="348272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Sophia Unveiled</a:t>
            </a:r>
            <a:endParaRPr b="1"/>
          </a:p>
        </p:txBody>
      </p:sp>
      <p:sp>
        <p:nvSpPr>
          <p:cNvPr id="92" name="Google Shape;92;p18"/>
          <p:cNvSpPr txBox="1">
            <a:spLocks noGrp="1"/>
          </p:cNvSpPr>
          <p:nvPr>
            <p:ph type="body" idx="1"/>
          </p:nvPr>
        </p:nvSpPr>
        <p:spPr>
          <a:xfrm>
            <a:off x="311700" y="1267975"/>
            <a:ext cx="8520600" cy="3875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400"/>
              <a:t>Sophia, even though regarded as the most advanced humanoid robot is still only a piece of technology advertised brilliantly.</a:t>
            </a:r>
            <a:endParaRPr sz="1400"/>
          </a:p>
          <a:p>
            <a:pPr marL="457200" lvl="0" indent="-310832" algn="l" rtl="0">
              <a:spcBef>
                <a:spcPts val="1200"/>
              </a:spcBef>
              <a:spcAft>
                <a:spcPts val="0"/>
              </a:spcAft>
              <a:buSzPct val="100000"/>
              <a:buChar char="●"/>
            </a:pPr>
            <a:r>
              <a:rPr lang="en" sz="1400"/>
              <a:t> It has faced many critics across the world regarding its citizenship in UAE only as a publicity stunt and to attract AI markets toward UAE.</a:t>
            </a:r>
            <a:endParaRPr sz="1400"/>
          </a:p>
          <a:p>
            <a:pPr marL="457200" lvl="0" indent="-310832" algn="l" rtl="0">
              <a:spcBef>
                <a:spcPts val="0"/>
              </a:spcBef>
              <a:spcAft>
                <a:spcPts val="0"/>
              </a:spcAft>
              <a:buSzPct val="100000"/>
              <a:buChar char="●"/>
            </a:pPr>
            <a:r>
              <a:rPr lang="en" sz="1400"/>
              <a:t>Its software is 70% copied from open-source communities and even its voice modulation is backed by CereProc inc.</a:t>
            </a:r>
            <a:endParaRPr sz="1400"/>
          </a:p>
          <a:p>
            <a:pPr marL="457200" lvl="0" indent="-310832" algn="l" rtl="0">
              <a:spcBef>
                <a:spcPts val="0"/>
              </a:spcBef>
              <a:spcAft>
                <a:spcPts val="0"/>
              </a:spcAft>
              <a:buSzPct val="100000"/>
              <a:buChar char="●"/>
            </a:pPr>
            <a:r>
              <a:rPr lang="en" sz="1400"/>
              <a:t>All the conversations and interviews you find online are pretrained into Sophia some days before the recording and are mostly hard-coded by the developers.</a:t>
            </a:r>
            <a:endParaRPr sz="1400"/>
          </a:p>
          <a:p>
            <a:pPr marL="457200" lvl="0" indent="-310832" algn="l" rtl="0">
              <a:spcBef>
                <a:spcPts val="0"/>
              </a:spcBef>
              <a:spcAft>
                <a:spcPts val="0"/>
              </a:spcAft>
              <a:buSzPct val="100000"/>
              <a:buChar char="●"/>
            </a:pPr>
            <a:r>
              <a:rPr lang="en" sz="1400"/>
              <a:t>Many researchers and scientists across the globe believe Sophia to be just a hardcoded chatbot with facial expressions.</a:t>
            </a:r>
            <a:endParaRPr sz="1400"/>
          </a:p>
          <a:p>
            <a:pPr marL="457200" lvl="0" indent="-310832" algn="l" rtl="0">
              <a:spcBef>
                <a:spcPts val="0"/>
              </a:spcBef>
              <a:spcAft>
                <a:spcPts val="0"/>
              </a:spcAft>
              <a:buSzPct val="100000"/>
              <a:buChar char="●"/>
            </a:pPr>
            <a:r>
              <a:rPr lang="en" sz="1400"/>
              <a:t>Sophia’s Self portrait was sold at $700K - CNN</a:t>
            </a:r>
            <a:endParaRPr sz="1400"/>
          </a:p>
          <a:p>
            <a:pPr marL="457200" lvl="0" indent="0" algn="l" rtl="0">
              <a:spcBef>
                <a:spcPts val="1200"/>
              </a:spcBef>
              <a:spcAft>
                <a:spcPts val="0"/>
              </a:spcAft>
              <a:buNone/>
            </a:pPr>
            <a:endParaRPr sz="1400"/>
          </a:p>
          <a:p>
            <a:pPr marL="0" lvl="0" indent="0" algn="l" rtl="0">
              <a:spcBef>
                <a:spcPts val="1200"/>
              </a:spcBef>
              <a:spcAft>
                <a:spcPts val="0"/>
              </a:spcAft>
              <a:buNone/>
            </a:pPr>
            <a:r>
              <a:rPr lang="en" sz="1400"/>
              <a:t>Various attestations are provided on the next slide.</a:t>
            </a:r>
            <a:endParaRPr sz="1400"/>
          </a:p>
          <a:p>
            <a:pPr marL="0" lvl="0" indent="0" algn="l" rtl="0">
              <a:spcBef>
                <a:spcPts val="1200"/>
              </a:spcBef>
              <a:spcAft>
                <a:spcPts val="0"/>
              </a:spcAft>
              <a:buNone/>
            </a:pPr>
            <a:r>
              <a:rPr lang="en" sz="1400"/>
              <a:t>Source- </a:t>
            </a:r>
            <a:r>
              <a:rPr lang="en" sz="1400" i="1"/>
              <a:t>https://en.wikipedia.org/wiki/Sophia_(robot)</a:t>
            </a:r>
            <a:endParaRPr sz="1400" i="1"/>
          </a:p>
          <a:p>
            <a:pPr marL="0" lvl="0" indent="0" algn="l" rtl="0">
              <a:spcBef>
                <a:spcPts val="1200"/>
              </a:spcBef>
              <a:spcAft>
                <a:spcPts val="1200"/>
              </a:spcAft>
              <a:buNone/>
            </a:pPr>
            <a:endParaRPr sz="13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52400" y="152400"/>
            <a:ext cx="8839199" cy="3056033"/>
          </a:xfrm>
          <a:prstGeom prst="rect">
            <a:avLst/>
          </a:prstGeom>
          <a:noFill/>
          <a:ln>
            <a:noFill/>
          </a:ln>
        </p:spPr>
      </p:pic>
      <p:pic>
        <p:nvPicPr>
          <p:cNvPr id="98" name="Google Shape;98;p19"/>
          <p:cNvPicPr preferRelativeResize="0"/>
          <p:nvPr/>
        </p:nvPicPr>
        <p:blipFill>
          <a:blip r:embed="rId4">
            <a:alphaModFix/>
          </a:blip>
          <a:stretch>
            <a:fillRect/>
          </a:stretch>
        </p:blipFill>
        <p:spPr>
          <a:xfrm>
            <a:off x="152400" y="3312708"/>
            <a:ext cx="8054399" cy="1630267"/>
          </a:xfrm>
          <a:prstGeom prst="rect">
            <a:avLst/>
          </a:prstGeom>
          <a:noFill/>
          <a:ln>
            <a:noFill/>
          </a:ln>
        </p:spPr>
      </p:pic>
      <p:pic>
        <p:nvPicPr>
          <p:cNvPr id="99" name="Google Shape;99;p19"/>
          <p:cNvPicPr preferRelativeResize="0"/>
          <p:nvPr/>
        </p:nvPicPr>
        <p:blipFill>
          <a:blip r:embed="rId5">
            <a:alphaModFix/>
          </a:blip>
          <a:stretch>
            <a:fillRect/>
          </a:stretch>
        </p:blipFill>
        <p:spPr>
          <a:xfrm>
            <a:off x="5321850" y="2939550"/>
            <a:ext cx="3611999" cy="876775"/>
          </a:xfrm>
          <a:prstGeom prst="rect">
            <a:avLst/>
          </a:prstGeom>
          <a:noFill/>
          <a:ln w="28575" cap="flat" cmpd="sng">
            <a:solidFill>
              <a:schemeClr val="dk2"/>
            </a:solidFill>
            <a:prstDash val="solid"/>
            <a:round/>
            <a:headEnd type="none" w="sm" len="sm"/>
            <a:tailEnd type="none" w="sm" len="sm"/>
          </a:ln>
          <a:effectLst>
            <a:outerShdw blurRad="114300" dist="142875" dir="7020000" algn="bl" rotWithShape="0">
              <a:srgbClr val="000000">
                <a:alpha val="50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Ameca</a:t>
            </a:r>
            <a:endParaRPr b="1"/>
          </a:p>
        </p:txBody>
      </p:sp>
      <p:sp>
        <p:nvSpPr>
          <p:cNvPr id="105" name="Google Shape;105;p20"/>
          <p:cNvSpPr txBox="1">
            <a:spLocks noGrp="1"/>
          </p:cNvSpPr>
          <p:nvPr>
            <p:ph type="body" idx="1"/>
          </p:nvPr>
        </p:nvSpPr>
        <p:spPr>
          <a:xfrm>
            <a:off x="4641300" y="1314500"/>
            <a:ext cx="4085100" cy="34164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Clr>
                <a:schemeClr val="dk1"/>
              </a:buClr>
              <a:buSzPts val="1100"/>
              <a:buFont typeface="Arial"/>
              <a:buNone/>
            </a:pPr>
            <a:r>
              <a:rPr lang="en" sz="1600"/>
              <a:t>The Ameca robot is developed by the Mexican government as a research project by the company Engineered Arts. She is designed to be a low-cost alternative to more expensive humanoid robots.</a:t>
            </a:r>
            <a:endParaRPr sz="1600"/>
          </a:p>
          <a:p>
            <a:pPr marL="0" lvl="0" indent="0" algn="l" rtl="0">
              <a:spcBef>
                <a:spcPts val="1200"/>
              </a:spcBef>
              <a:spcAft>
                <a:spcPts val="0"/>
              </a:spcAft>
              <a:buClr>
                <a:schemeClr val="dk1"/>
              </a:buClr>
              <a:buSzPts val="1100"/>
              <a:buFont typeface="Arial"/>
              <a:buNone/>
            </a:pPr>
            <a:r>
              <a:rPr lang="en" sz="1600"/>
              <a:t>Ameca, while less well-known than Sophia, is still an impressive robot. She is designed to be modular, meaning that different parts can be easily swapped out and replaced. This makes her a great option for research projects and experimentation.</a:t>
            </a:r>
            <a:endParaRPr sz="1600"/>
          </a:p>
          <a:p>
            <a:pPr marL="0" lvl="0" indent="0" algn="l" rtl="0">
              <a:spcBef>
                <a:spcPts val="1200"/>
              </a:spcBef>
              <a:spcAft>
                <a:spcPts val="1200"/>
              </a:spcAft>
              <a:buNone/>
            </a:pPr>
            <a:endParaRPr sz="1600"/>
          </a:p>
        </p:txBody>
      </p:sp>
      <p:pic>
        <p:nvPicPr>
          <p:cNvPr id="106" name="Google Shape;106;p20"/>
          <p:cNvPicPr preferRelativeResize="0"/>
          <p:nvPr/>
        </p:nvPicPr>
        <p:blipFill rotWithShape="1">
          <a:blip r:embed="rId3">
            <a:alphaModFix/>
          </a:blip>
          <a:srcRect l="19793" r="17589"/>
          <a:stretch/>
        </p:blipFill>
        <p:spPr>
          <a:xfrm>
            <a:off x="311700" y="1314500"/>
            <a:ext cx="3982851" cy="33287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body" idx="1"/>
          </p:nvPr>
        </p:nvSpPr>
        <p:spPr>
          <a:xfrm>
            <a:off x="311700" y="1316100"/>
            <a:ext cx="8520600" cy="3416400"/>
          </a:xfrm>
          <a:prstGeom prst="rect">
            <a:avLst/>
          </a:prstGeom>
        </p:spPr>
        <p:txBody>
          <a:bodyPr spcFirstLastPara="1" wrap="square" lIns="91425" tIns="91425" rIns="91425" bIns="91425" anchor="t" anchorCtr="0">
            <a:normAutofit/>
          </a:bodyPr>
          <a:lstStyle/>
          <a:p>
            <a:pPr marL="457200" lvl="0" indent="-330200" algn="l" rtl="0">
              <a:lnSpc>
                <a:spcPct val="105000"/>
              </a:lnSpc>
              <a:spcBef>
                <a:spcPts val="0"/>
              </a:spcBef>
              <a:spcAft>
                <a:spcPts val="0"/>
              </a:spcAft>
              <a:buSzPts val="1600"/>
              <a:buChar char="●"/>
            </a:pPr>
            <a:r>
              <a:rPr lang="en" sz="1600" dirty="0"/>
              <a:t>Ameca appears to be a fairly recent creation as it was posted out in 2021 but it took 15 years to make it.</a:t>
            </a:r>
            <a:endParaRPr sz="1600"/>
          </a:p>
          <a:p>
            <a:pPr marL="457200" lvl="0" indent="-330200" algn="l" rtl="0">
              <a:lnSpc>
                <a:spcPct val="105000"/>
              </a:lnSpc>
              <a:spcBef>
                <a:spcPts val="0"/>
              </a:spcBef>
              <a:spcAft>
                <a:spcPts val="0"/>
              </a:spcAft>
              <a:buSzPts val="1600"/>
              <a:buChar char="●"/>
            </a:pPr>
            <a:r>
              <a:rPr lang="en" sz="1600" dirty="0"/>
              <a:t>It was made by a funding provided by the Mexican government in secrecy to a UK-based company named Engineered Arts.</a:t>
            </a:r>
            <a:endParaRPr sz="1600"/>
          </a:p>
          <a:p>
            <a:pPr marL="457200" lvl="0" indent="-330200" algn="l" rtl="0">
              <a:lnSpc>
                <a:spcPct val="105000"/>
              </a:lnSpc>
              <a:spcBef>
                <a:spcPts val="0"/>
              </a:spcBef>
              <a:spcAft>
                <a:spcPts val="0"/>
              </a:spcAft>
              <a:buSzPts val="1600"/>
              <a:buChar char="●"/>
            </a:pPr>
            <a:r>
              <a:rPr lang="en" sz="1600" dirty="0"/>
              <a:t>The walking mechanism of Ameca is still under construction and its creators are facing problems. As of now, Ameca only has the torso and is not able to move, even with a wheel mechanism.</a:t>
            </a:r>
            <a:endParaRPr sz="1600"/>
          </a:p>
          <a:p>
            <a:pPr marL="457200" lvl="0" indent="-330200" algn="l" rtl="0">
              <a:lnSpc>
                <a:spcPct val="105000"/>
              </a:lnSpc>
              <a:spcBef>
                <a:spcPts val="0"/>
              </a:spcBef>
              <a:spcAft>
                <a:spcPts val="0"/>
              </a:spcAft>
              <a:buSzPts val="1600"/>
              <a:buChar char="●"/>
            </a:pPr>
            <a:r>
              <a:rPr lang="en" sz="1600" dirty="0"/>
              <a:t>It entirely depends on ChatGPT or human telepresence for its answers. Telepresence means a person is present near the robot, feeding the answers to the robot in real time and the robot only lipretes it.</a:t>
            </a:r>
            <a:endParaRPr sz="1600"/>
          </a:p>
          <a:p>
            <a:pPr marL="457200" lvl="0" indent="-330200" algn="l" rtl="0">
              <a:lnSpc>
                <a:spcPct val="105000"/>
              </a:lnSpc>
              <a:spcBef>
                <a:spcPts val="0"/>
              </a:spcBef>
              <a:spcAft>
                <a:spcPts val="0"/>
              </a:spcAft>
              <a:buSzPts val="1600"/>
              <a:buChar char="●"/>
            </a:pPr>
            <a:r>
              <a:rPr lang="en" sz="1600" dirty="0"/>
              <a:t>The cost of a buying a single Ameca is over $133,000.</a:t>
            </a:r>
            <a:endParaRPr sz="1600"/>
          </a:p>
        </p:txBody>
      </p:sp>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Ameca unveiled</a:t>
            </a:r>
            <a:endParaRPr b="1"/>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TotalTime>
  <Words>3433</Words>
  <PresentationFormat>On-screen Show (16:9)</PresentationFormat>
  <Paragraphs>174</Paragraphs>
  <Slides>45</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Verdana</vt:lpstr>
      <vt:lpstr>EB Garamond</vt:lpstr>
      <vt:lpstr>Caveat</vt:lpstr>
      <vt:lpstr>Simple Light</vt:lpstr>
      <vt:lpstr>Slide 1</vt:lpstr>
      <vt:lpstr>Mission Statement</vt:lpstr>
      <vt:lpstr>What are Humanoid Robots?</vt:lpstr>
      <vt:lpstr>Humanoids at International level</vt:lpstr>
      <vt:lpstr>Sophia</vt:lpstr>
      <vt:lpstr>Sophia Unveiled</vt:lpstr>
      <vt:lpstr>Slide 7</vt:lpstr>
      <vt:lpstr>Ameca</vt:lpstr>
      <vt:lpstr>Ameca unveiled</vt:lpstr>
      <vt:lpstr>Slide 10</vt:lpstr>
      <vt:lpstr>Robots in India</vt:lpstr>
      <vt:lpstr>Manav</vt:lpstr>
      <vt:lpstr>2. IRA</vt:lpstr>
      <vt:lpstr>3. Mitra</vt:lpstr>
      <vt:lpstr>4. RADA</vt:lpstr>
      <vt:lpstr>5. RoboCop</vt:lpstr>
      <vt:lpstr>6. Indro</vt:lpstr>
      <vt:lpstr>7. Kempa</vt:lpstr>
      <vt:lpstr>8. AcYut</vt:lpstr>
      <vt:lpstr>9. Shalu Robot</vt:lpstr>
      <vt:lpstr>10. Rashmi Robot</vt:lpstr>
      <vt:lpstr>11. ISRO Vyommitra Robot</vt:lpstr>
      <vt:lpstr>Slide 23</vt:lpstr>
      <vt:lpstr>Features of Anushka</vt:lpstr>
      <vt:lpstr>Features of Anushka</vt:lpstr>
      <vt:lpstr>Features of Anushka</vt:lpstr>
      <vt:lpstr>Features of Anushka</vt:lpstr>
      <vt:lpstr>Features of Anushka</vt:lpstr>
      <vt:lpstr>Features of Anushka</vt:lpstr>
      <vt:lpstr>Features of Anushka</vt:lpstr>
      <vt:lpstr>Features of Anushka</vt:lpstr>
      <vt:lpstr>Features of Anushka</vt:lpstr>
      <vt:lpstr>Features of Anushka</vt:lpstr>
      <vt:lpstr>Still, What Makes Anushka the Most Promising of them All ?</vt:lpstr>
      <vt:lpstr>Our Unique Selling Proposition</vt:lpstr>
      <vt:lpstr>Our Unique Selling Proposition</vt:lpstr>
      <vt:lpstr>And how does it work?</vt:lpstr>
      <vt:lpstr>Slide 38</vt:lpstr>
      <vt:lpstr>Pre-Publicizing Reviews for Anushka</vt:lpstr>
      <vt:lpstr>Slide 40</vt:lpstr>
      <vt:lpstr>Slide 41</vt:lpstr>
      <vt:lpstr>Slide 42</vt:lpstr>
      <vt:lpstr>Slide 43</vt:lpstr>
      <vt:lpstr>Slide 44</vt:lpstr>
      <vt:lpstr>Thankyou…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Piyush Khanna</cp:lastModifiedBy>
  <cp:revision>32</cp:revision>
  <dcterms:modified xsi:type="dcterms:W3CDTF">2024-04-16T10:43:01Z</dcterms:modified>
</cp:coreProperties>
</file>